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sldIdLst>
    <p:sldId id="258" r:id="rId3"/>
    <p:sldId id="259" r:id="rId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4A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756"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8" name="Espace réservé pour une image  7">
            <a:extLst>
              <a:ext uri="{FF2B5EF4-FFF2-40B4-BE49-F238E27FC236}">
                <a16:creationId xmlns:a16="http://schemas.microsoft.com/office/drawing/2014/main" id="{5E434AA9-2194-DB03-B8B7-EA4FF8DD2FDE}"/>
              </a:ext>
            </a:extLst>
          </p:cNvPr>
          <p:cNvSpPr>
            <a:spLocks noGrp="1"/>
          </p:cNvSpPr>
          <p:nvPr>
            <p:ph type="pic" sz="quarter" idx="10" hasCustomPrompt="1"/>
          </p:nvPr>
        </p:nvSpPr>
        <p:spPr>
          <a:xfrm>
            <a:off x="428624" y="3429000"/>
            <a:ext cx="3012385" cy="2133600"/>
          </a:xfrm>
          <a:custGeom>
            <a:avLst/>
            <a:gdLst>
              <a:gd name="connsiteX0" fmla="*/ 0 w 3181350"/>
              <a:gd name="connsiteY0" fmla="*/ 0 h 2619375"/>
              <a:gd name="connsiteX1" fmla="*/ 3181350 w 3181350"/>
              <a:gd name="connsiteY1" fmla="*/ 0 h 2619375"/>
              <a:gd name="connsiteX2" fmla="*/ 3181350 w 3181350"/>
              <a:gd name="connsiteY2" fmla="*/ 2619375 h 2619375"/>
              <a:gd name="connsiteX3" fmla="*/ 0 w 3181350"/>
              <a:gd name="connsiteY3" fmla="*/ 2619375 h 2619375"/>
              <a:gd name="connsiteX4" fmla="*/ 0 w 3181350"/>
              <a:gd name="connsiteY4" fmla="*/ 0 h 2619375"/>
              <a:gd name="connsiteX0" fmla="*/ 0 w 3181350"/>
              <a:gd name="connsiteY0" fmla="*/ 0 h 2619375"/>
              <a:gd name="connsiteX1" fmla="*/ 2266950 w 3181350"/>
              <a:gd name="connsiteY1" fmla="*/ 19878 h 2619375"/>
              <a:gd name="connsiteX2" fmla="*/ 3181350 w 3181350"/>
              <a:gd name="connsiteY2" fmla="*/ 2619375 h 2619375"/>
              <a:gd name="connsiteX3" fmla="*/ 0 w 3181350"/>
              <a:gd name="connsiteY3" fmla="*/ 2619375 h 2619375"/>
              <a:gd name="connsiteX4" fmla="*/ 0 w 3181350"/>
              <a:gd name="connsiteY4" fmla="*/ 0 h 2619375"/>
              <a:gd name="connsiteX0" fmla="*/ 0 w 3012385"/>
              <a:gd name="connsiteY0" fmla="*/ 0 h 2619375"/>
              <a:gd name="connsiteX1" fmla="*/ 2266950 w 3012385"/>
              <a:gd name="connsiteY1" fmla="*/ 19878 h 2619375"/>
              <a:gd name="connsiteX2" fmla="*/ 3012385 w 3012385"/>
              <a:gd name="connsiteY2" fmla="*/ 2619375 h 2619375"/>
              <a:gd name="connsiteX3" fmla="*/ 0 w 3012385"/>
              <a:gd name="connsiteY3" fmla="*/ 2619375 h 2619375"/>
              <a:gd name="connsiteX4" fmla="*/ 0 w 3012385"/>
              <a:gd name="connsiteY4" fmla="*/ 0 h 2619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2385" h="2619375">
                <a:moveTo>
                  <a:pt x="0" y="0"/>
                </a:moveTo>
                <a:lnTo>
                  <a:pt x="2266950" y="19878"/>
                </a:lnTo>
                <a:lnTo>
                  <a:pt x="3012385" y="2619375"/>
                </a:lnTo>
                <a:lnTo>
                  <a:pt x="0" y="2619375"/>
                </a:lnTo>
                <a:lnTo>
                  <a:pt x="0" y="0"/>
                </a:lnTo>
                <a:close/>
              </a:path>
            </a:pathLst>
          </a:custGeom>
        </p:spPr>
        <p:txBody>
          <a:bodyPr/>
          <a:lstStyle>
            <a:lvl1pPr marL="0" indent="0">
              <a:buNone/>
              <a:defRPr/>
            </a:lvl1pPr>
          </a:lstStyle>
          <a:p>
            <a:r>
              <a:rPr lang="fr-FR" dirty="0"/>
              <a:t>Image produit</a:t>
            </a:r>
          </a:p>
        </p:txBody>
      </p:sp>
      <p:sp>
        <p:nvSpPr>
          <p:cNvPr id="9" name="Espace réservé pour une image  7">
            <a:extLst>
              <a:ext uri="{FF2B5EF4-FFF2-40B4-BE49-F238E27FC236}">
                <a16:creationId xmlns:a16="http://schemas.microsoft.com/office/drawing/2014/main" id="{CF7AC2F2-5C09-2804-B01A-D1FB7C6D1C5D}"/>
              </a:ext>
            </a:extLst>
          </p:cNvPr>
          <p:cNvSpPr>
            <a:spLocks noGrp="1"/>
          </p:cNvSpPr>
          <p:nvPr>
            <p:ph type="pic" sz="quarter" idx="11" hasCustomPrompt="1"/>
          </p:nvPr>
        </p:nvSpPr>
        <p:spPr>
          <a:xfrm>
            <a:off x="7191375" y="1123122"/>
            <a:ext cx="3181350" cy="1721678"/>
          </a:xfrm>
          <a:prstGeom prst="rect">
            <a:avLst/>
          </a:prstGeom>
        </p:spPr>
        <p:txBody>
          <a:bodyPr/>
          <a:lstStyle>
            <a:lvl1pPr marL="0" indent="0">
              <a:buNone/>
              <a:defRPr/>
            </a:lvl1pPr>
          </a:lstStyle>
          <a:p>
            <a:r>
              <a:rPr lang="fr-FR" dirty="0"/>
              <a:t>Image produit</a:t>
            </a:r>
          </a:p>
        </p:txBody>
      </p:sp>
      <p:sp>
        <p:nvSpPr>
          <p:cNvPr id="11" name="Espace réservé pour une image  10">
            <a:extLst>
              <a:ext uri="{FF2B5EF4-FFF2-40B4-BE49-F238E27FC236}">
                <a16:creationId xmlns:a16="http://schemas.microsoft.com/office/drawing/2014/main" id="{38C182E3-2695-B430-9D8B-0DD935CB396D}"/>
              </a:ext>
            </a:extLst>
          </p:cNvPr>
          <p:cNvSpPr>
            <a:spLocks noGrp="1"/>
          </p:cNvSpPr>
          <p:nvPr>
            <p:ph type="pic" sz="quarter" idx="12" hasCustomPrompt="1"/>
          </p:nvPr>
        </p:nvSpPr>
        <p:spPr>
          <a:xfrm>
            <a:off x="4629149" y="104775"/>
            <a:ext cx="1914525" cy="1571625"/>
          </a:xfrm>
          <a:prstGeom prst="rect">
            <a:avLst/>
          </a:prstGeom>
        </p:spPr>
        <p:txBody>
          <a:bodyPr/>
          <a:lstStyle>
            <a:lvl1pPr marL="0" indent="0">
              <a:buNone/>
              <a:defRPr/>
            </a:lvl1pPr>
          </a:lstStyle>
          <a:p>
            <a:r>
              <a:rPr lang="fr-FR" dirty="0"/>
              <a:t>Logo de la société</a:t>
            </a:r>
          </a:p>
        </p:txBody>
      </p:sp>
      <p:sp>
        <p:nvSpPr>
          <p:cNvPr id="17" name="Espace réservé du texte 16">
            <a:extLst>
              <a:ext uri="{FF2B5EF4-FFF2-40B4-BE49-F238E27FC236}">
                <a16:creationId xmlns:a16="http://schemas.microsoft.com/office/drawing/2014/main" id="{D8608EC4-9349-B6E4-34A0-0502E4D6CB4D}"/>
              </a:ext>
            </a:extLst>
          </p:cNvPr>
          <p:cNvSpPr>
            <a:spLocks noGrp="1"/>
          </p:cNvSpPr>
          <p:nvPr>
            <p:ph type="body" sz="quarter" idx="13" hasCustomPrompt="1"/>
          </p:nvPr>
        </p:nvSpPr>
        <p:spPr>
          <a:xfrm>
            <a:off x="4124323" y="1943099"/>
            <a:ext cx="2924175" cy="695325"/>
          </a:xfrm>
          <a:prstGeom prst="rect">
            <a:avLst/>
          </a:prstGeom>
        </p:spPr>
        <p:txBody>
          <a:bodyPr/>
          <a:lstStyle>
            <a:lvl1pPr marL="0" indent="0">
              <a:buNone/>
              <a:defRPr/>
            </a:lvl1pPr>
          </a:lstStyle>
          <a:p>
            <a:pPr algn="ctr">
              <a:lnSpc>
                <a:spcPts val="2626"/>
              </a:lnSpc>
            </a:pPr>
            <a:r>
              <a:rPr lang="en-US" sz="2800" b="1" dirty="0">
                <a:solidFill>
                  <a:srgbClr val="0C113E"/>
                </a:solidFill>
                <a:latin typeface="Sifonn"/>
                <a:ea typeface="Sifonn"/>
                <a:cs typeface="Sifonn"/>
                <a:sym typeface="Sifonn"/>
              </a:rPr>
              <a:t>Nom de la société</a:t>
            </a:r>
          </a:p>
        </p:txBody>
      </p:sp>
      <p:sp>
        <p:nvSpPr>
          <p:cNvPr id="18" name="Espace réservé du texte 16">
            <a:extLst>
              <a:ext uri="{FF2B5EF4-FFF2-40B4-BE49-F238E27FC236}">
                <a16:creationId xmlns:a16="http://schemas.microsoft.com/office/drawing/2014/main" id="{6CE08D9C-A4F1-D123-CFB8-9EE06F7A7643}"/>
              </a:ext>
            </a:extLst>
          </p:cNvPr>
          <p:cNvSpPr>
            <a:spLocks noGrp="1"/>
          </p:cNvSpPr>
          <p:nvPr>
            <p:ph type="body" sz="quarter" idx="14" hasCustomPrompt="1"/>
          </p:nvPr>
        </p:nvSpPr>
        <p:spPr>
          <a:xfrm>
            <a:off x="180976" y="195262"/>
            <a:ext cx="3300412" cy="695325"/>
          </a:xfrm>
          <a:prstGeom prst="rect">
            <a:avLst/>
          </a:prstGeom>
          <a:noFill/>
        </p:spPr>
        <p:txBody>
          <a:bodyPr/>
          <a:lstStyle>
            <a:lvl1pPr marL="0" indent="0">
              <a:buNone/>
              <a:defRPr>
                <a:solidFill>
                  <a:schemeClr val="tx1"/>
                </a:solidFill>
                <a:latin typeface="Segoe UI Semibold" panose="020B0702040204020203" pitchFamily="34" charset="0"/>
                <a:cs typeface="Segoe UI Semibold" panose="020B0702040204020203" pitchFamily="34" charset="0"/>
              </a:defRPr>
            </a:lvl1pPr>
          </a:lstStyle>
          <a:p>
            <a:pPr algn="ctr">
              <a:lnSpc>
                <a:spcPts val="2626"/>
              </a:lnSpc>
            </a:pPr>
            <a:r>
              <a:rPr lang="en-US" sz="2800" b="1" dirty="0">
                <a:solidFill>
                  <a:srgbClr val="0C113E"/>
                </a:solidFill>
                <a:latin typeface="Sifonn"/>
                <a:ea typeface="Sifonn"/>
                <a:cs typeface="Sifonn"/>
                <a:sym typeface="Sifonn"/>
              </a:rPr>
              <a:t>INTITULE DU MARCHE</a:t>
            </a:r>
          </a:p>
        </p:txBody>
      </p:sp>
      <p:sp>
        <p:nvSpPr>
          <p:cNvPr id="19" name="Espace réservé du texte 16">
            <a:extLst>
              <a:ext uri="{FF2B5EF4-FFF2-40B4-BE49-F238E27FC236}">
                <a16:creationId xmlns:a16="http://schemas.microsoft.com/office/drawing/2014/main" id="{130B240C-0C5B-A88E-93E7-67B1738A1628}"/>
              </a:ext>
            </a:extLst>
          </p:cNvPr>
          <p:cNvSpPr>
            <a:spLocks noGrp="1"/>
          </p:cNvSpPr>
          <p:nvPr>
            <p:ph type="body" sz="quarter" idx="15" hasCustomPrompt="1"/>
          </p:nvPr>
        </p:nvSpPr>
        <p:spPr>
          <a:xfrm>
            <a:off x="169069" y="981076"/>
            <a:ext cx="3300412" cy="419100"/>
          </a:xfrm>
          <a:prstGeom prst="rect">
            <a:avLst/>
          </a:prstGeom>
          <a:noFill/>
        </p:spPr>
        <p:txBody>
          <a:bodyPr/>
          <a:lstStyle>
            <a:lvl1pPr marL="0" indent="0">
              <a:buNone/>
              <a:defRPr>
                <a:solidFill>
                  <a:schemeClr val="tx1"/>
                </a:solidFill>
                <a:latin typeface="Segoe UI Semibold" panose="020B0702040204020203" pitchFamily="34" charset="0"/>
                <a:cs typeface="Segoe UI Semibold" panose="020B0702040204020203" pitchFamily="34" charset="0"/>
              </a:defRPr>
            </a:lvl1pPr>
          </a:lstStyle>
          <a:p>
            <a:pPr algn="ctr">
              <a:lnSpc>
                <a:spcPts val="2626"/>
              </a:lnSpc>
            </a:pPr>
            <a:r>
              <a:rPr lang="en-US" sz="2800" b="1" dirty="0">
                <a:solidFill>
                  <a:srgbClr val="0C113E"/>
                </a:solidFill>
                <a:latin typeface="Sifonn"/>
                <a:ea typeface="Sifonn"/>
                <a:cs typeface="Sifonn"/>
                <a:sym typeface="Sifonn"/>
              </a:rPr>
              <a:t>202X-RXXX-XXX</a:t>
            </a:r>
          </a:p>
        </p:txBody>
      </p:sp>
      <p:sp>
        <p:nvSpPr>
          <p:cNvPr id="21" name="Espace réservé du texte 20">
            <a:extLst>
              <a:ext uri="{FF2B5EF4-FFF2-40B4-BE49-F238E27FC236}">
                <a16:creationId xmlns:a16="http://schemas.microsoft.com/office/drawing/2014/main" id="{25B4F92E-4F15-298E-D700-9F9EBD6C37D7}"/>
              </a:ext>
            </a:extLst>
          </p:cNvPr>
          <p:cNvSpPr>
            <a:spLocks noGrp="1"/>
          </p:cNvSpPr>
          <p:nvPr>
            <p:ph type="body" sz="quarter" idx="16" hasCustomPrompt="1"/>
          </p:nvPr>
        </p:nvSpPr>
        <p:spPr>
          <a:xfrm>
            <a:off x="169069" y="1490665"/>
            <a:ext cx="3298825" cy="1076325"/>
          </a:xfrm>
          <a:prstGeom prst="rect">
            <a:avLst/>
          </a:prstGeom>
        </p:spPr>
        <p:txBody>
          <a:bodyPr/>
          <a:lstStyle>
            <a:lvl1pPr marL="0" indent="0">
              <a:buNone/>
              <a:defRPr sz="1600"/>
            </a:lvl1pPr>
          </a:lstStyle>
          <a:p>
            <a:pPr lvl="0"/>
            <a:r>
              <a:rPr lang="fr-FR" dirty="0"/>
              <a:t>Avantages de l’offre à décrire dans cet onglet.</a:t>
            </a:r>
          </a:p>
        </p:txBody>
      </p:sp>
      <p:sp>
        <p:nvSpPr>
          <p:cNvPr id="23" name="Espace réservé du texte 22">
            <a:extLst>
              <a:ext uri="{FF2B5EF4-FFF2-40B4-BE49-F238E27FC236}">
                <a16:creationId xmlns:a16="http://schemas.microsoft.com/office/drawing/2014/main" id="{593F7804-63A5-2C33-6CDA-DC44F34D5DFD}"/>
              </a:ext>
            </a:extLst>
          </p:cNvPr>
          <p:cNvSpPr>
            <a:spLocks noGrp="1"/>
          </p:cNvSpPr>
          <p:nvPr>
            <p:ph type="body" sz="quarter" idx="17" hasCustomPrompt="1"/>
          </p:nvPr>
        </p:nvSpPr>
        <p:spPr>
          <a:xfrm>
            <a:off x="104776" y="2844800"/>
            <a:ext cx="2217737" cy="495300"/>
          </a:xfrm>
          <a:prstGeom prst="rect">
            <a:avLst/>
          </a:prstGeom>
        </p:spPr>
        <p:txBody>
          <a:bodyPr/>
          <a:lstStyle>
            <a:lvl1pPr marL="0" indent="0">
              <a:buNone/>
              <a:defRPr sz="1800" b="1">
                <a:solidFill>
                  <a:schemeClr val="bg1"/>
                </a:solidFill>
                <a:latin typeface="Sifonn" panose="020B0604020202020204" charset="0"/>
              </a:defRPr>
            </a:lvl1pPr>
          </a:lstStyle>
          <a:p>
            <a:pPr lvl="0"/>
            <a:r>
              <a:rPr lang="fr-FR" dirty="0"/>
              <a:t>Nom du produit</a:t>
            </a:r>
          </a:p>
        </p:txBody>
      </p:sp>
      <p:sp>
        <p:nvSpPr>
          <p:cNvPr id="24" name="Espace réservé du texte 22">
            <a:extLst>
              <a:ext uri="{FF2B5EF4-FFF2-40B4-BE49-F238E27FC236}">
                <a16:creationId xmlns:a16="http://schemas.microsoft.com/office/drawing/2014/main" id="{3616E43B-2189-0080-6A55-830FAB757809}"/>
              </a:ext>
            </a:extLst>
          </p:cNvPr>
          <p:cNvSpPr>
            <a:spLocks noGrp="1"/>
          </p:cNvSpPr>
          <p:nvPr>
            <p:ph type="body" sz="quarter" idx="18" hasCustomPrompt="1"/>
          </p:nvPr>
        </p:nvSpPr>
        <p:spPr>
          <a:xfrm>
            <a:off x="7673181" y="3189520"/>
            <a:ext cx="2217737" cy="495300"/>
          </a:xfrm>
          <a:prstGeom prst="rect">
            <a:avLst/>
          </a:prstGeom>
        </p:spPr>
        <p:txBody>
          <a:bodyPr/>
          <a:lstStyle>
            <a:lvl1pPr marL="0" indent="0">
              <a:buNone/>
              <a:defRPr sz="1800" b="1">
                <a:solidFill>
                  <a:schemeClr val="bg1"/>
                </a:solidFill>
                <a:latin typeface="Sifonn" panose="020B0604020202020204" charset="0"/>
              </a:defRPr>
            </a:lvl1pPr>
          </a:lstStyle>
          <a:p>
            <a:pPr lvl="0"/>
            <a:r>
              <a:rPr lang="fr-FR" dirty="0"/>
              <a:t>Nom du produit</a:t>
            </a:r>
          </a:p>
        </p:txBody>
      </p:sp>
      <p:sp>
        <p:nvSpPr>
          <p:cNvPr id="26" name="Espace réservé du texte 25">
            <a:extLst>
              <a:ext uri="{FF2B5EF4-FFF2-40B4-BE49-F238E27FC236}">
                <a16:creationId xmlns:a16="http://schemas.microsoft.com/office/drawing/2014/main" id="{03BF54DE-A0E9-814D-1500-2C147FF6DE38}"/>
              </a:ext>
            </a:extLst>
          </p:cNvPr>
          <p:cNvSpPr>
            <a:spLocks noGrp="1"/>
          </p:cNvSpPr>
          <p:nvPr>
            <p:ph type="body" sz="quarter" idx="19" hasCustomPrompt="1"/>
          </p:nvPr>
        </p:nvSpPr>
        <p:spPr>
          <a:xfrm>
            <a:off x="3943347" y="3684820"/>
            <a:ext cx="2924177" cy="344488"/>
          </a:xfrm>
          <a:prstGeom prst="rect">
            <a:avLst/>
          </a:prstGeom>
        </p:spPr>
        <p:txBody>
          <a:bodyPr/>
          <a:lstStyle>
            <a:lvl2pPr marL="457200" indent="0" algn="l">
              <a:buNone/>
              <a:defRPr sz="1800" b="1">
                <a:solidFill>
                  <a:schemeClr val="bg1"/>
                </a:solidFill>
                <a:latin typeface="Sifonn" panose="020B0604020202020204" charset="0"/>
              </a:defRPr>
            </a:lvl2pPr>
          </a:lstStyle>
          <a:p>
            <a:pPr lvl="1"/>
            <a:r>
              <a:rPr lang="fr-FR" b="1" dirty="0">
                <a:latin typeface="Sifonn" panose="020B0604020202020204" charset="0"/>
              </a:rPr>
              <a:t>00.00.00.00.00</a:t>
            </a:r>
            <a:endParaRPr lang="fr-FR" dirty="0"/>
          </a:p>
        </p:txBody>
      </p:sp>
      <p:sp>
        <p:nvSpPr>
          <p:cNvPr id="27" name="Espace réservé du texte 25">
            <a:extLst>
              <a:ext uri="{FF2B5EF4-FFF2-40B4-BE49-F238E27FC236}">
                <a16:creationId xmlns:a16="http://schemas.microsoft.com/office/drawing/2014/main" id="{D0E89899-7871-95EE-8914-A8C8F0B788F9}"/>
              </a:ext>
            </a:extLst>
          </p:cNvPr>
          <p:cNvSpPr>
            <a:spLocks noGrp="1"/>
          </p:cNvSpPr>
          <p:nvPr>
            <p:ph type="body" sz="quarter" idx="20" hasCustomPrompt="1"/>
          </p:nvPr>
        </p:nvSpPr>
        <p:spPr>
          <a:xfrm>
            <a:off x="3943347" y="4350147"/>
            <a:ext cx="2924177" cy="344488"/>
          </a:xfrm>
          <a:prstGeom prst="rect">
            <a:avLst/>
          </a:prstGeom>
        </p:spPr>
        <p:txBody>
          <a:bodyPr/>
          <a:lstStyle>
            <a:lvl2pPr marL="457200" indent="0" algn="l">
              <a:buNone/>
              <a:defRPr sz="1400" b="1">
                <a:solidFill>
                  <a:schemeClr val="bg1"/>
                </a:solidFill>
                <a:latin typeface="Sifonn" panose="020B0604020202020204" charset="0"/>
              </a:defRPr>
            </a:lvl2pPr>
          </a:lstStyle>
          <a:p>
            <a:pPr lvl="1"/>
            <a:r>
              <a:rPr lang="fr-FR" b="1" dirty="0">
                <a:latin typeface="Sifonn" panose="020B0604020202020204" charset="0"/>
              </a:rPr>
              <a:t>www.siteinternet.com</a:t>
            </a:r>
            <a:endParaRPr lang="fr-FR" dirty="0"/>
          </a:p>
        </p:txBody>
      </p:sp>
      <p:sp>
        <p:nvSpPr>
          <p:cNvPr id="28" name="Espace réservé du texte 25">
            <a:extLst>
              <a:ext uri="{FF2B5EF4-FFF2-40B4-BE49-F238E27FC236}">
                <a16:creationId xmlns:a16="http://schemas.microsoft.com/office/drawing/2014/main" id="{240D0554-C02B-14B9-4947-51A0183A5853}"/>
              </a:ext>
            </a:extLst>
          </p:cNvPr>
          <p:cNvSpPr>
            <a:spLocks noGrp="1"/>
          </p:cNvSpPr>
          <p:nvPr>
            <p:ph type="body" sz="quarter" idx="21" hasCustomPrompt="1"/>
          </p:nvPr>
        </p:nvSpPr>
        <p:spPr>
          <a:xfrm>
            <a:off x="3943347" y="4917282"/>
            <a:ext cx="2924177" cy="344488"/>
          </a:xfrm>
          <a:prstGeom prst="rect">
            <a:avLst/>
          </a:prstGeom>
        </p:spPr>
        <p:txBody>
          <a:bodyPr/>
          <a:lstStyle>
            <a:lvl2pPr marL="457200" indent="0" algn="l">
              <a:buNone/>
              <a:defRPr sz="1400" b="1">
                <a:solidFill>
                  <a:schemeClr val="bg1"/>
                </a:solidFill>
                <a:latin typeface="Sifonn" panose="020B0604020202020204" charset="0"/>
              </a:defRPr>
            </a:lvl2pPr>
          </a:lstStyle>
          <a:p>
            <a:pPr lvl="1"/>
            <a:r>
              <a:rPr lang="fr-FR" b="1" dirty="0">
                <a:latin typeface="Sifonn" panose="020B0604020202020204" charset="0"/>
              </a:rPr>
              <a:t>fournisseur@email.com</a:t>
            </a:r>
            <a:endParaRPr lang="fr-FR" dirty="0"/>
          </a:p>
        </p:txBody>
      </p:sp>
      <p:sp>
        <p:nvSpPr>
          <p:cNvPr id="29" name="Espace réservé du texte 20">
            <a:extLst>
              <a:ext uri="{FF2B5EF4-FFF2-40B4-BE49-F238E27FC236}">
                <a16:creationId xmlns:a16="http://schemas.microsoft.com/office/drawing/2014/main" id="{399E5F53-E7F1-D071-CA8F-027F0030516C}"/>
              </a:ext>
            </a:extLst>
          </p:cNvPr>
          <p:cNvSpPr>
            <a:spLocks noGrp="1"/>
          </p:cNvSpPr>
          <p:nvPr>
            <p:ph type="body" sz="quarter" idx="22" hasCustomPrompt="1"/>
          </p:nvPr>
        </p:nvSpPr>
        <p:spPr>
          <a:xfrm>
            <a:off x="3943347" y="6046789"/>
            <a:ext cx="3105151" cy="695326"/>
          </a:xfrm>
          <a:prstGeom prst="rect">
            <a:avLst/>
          </a:prstGeom>
        </p:spPr>
        <p:txBody>
          <a:bodyPr/>
          <a:lstStyle>
            <a:lvl1pPr marL="0" indent="0" algn="ctr">
              <a:buNone/>
              <a:defRPr sz="1600" i="1">
                <a:latin typeface="Sifonn" panose="020B0604020202020204" charset="0"/>
              </a:defRPr>
            </a:lvl1pPr>
          </a:lstStyle>
          <a:p>
            <a:pPr lvl="0"/>
            <a:r>
              <a:rPr lang="fr-FR" dirty="0"/>
              <a:t>Slogan ou accroche commerciale</a:t>
            </a:r>
          </a:p>
        </p:txBody>
      </p:sp>
      <p:sp>
        <p:nvSpPr>
          <p:cNvPr id="30" name="Espace réservé du texte 22">
            <a:extLst>
              <a:ext uri="{FF2B5EF4-FFF2-40B4-BE49-F238E27FC236}">
                <a16:creationId xmlns:a16="http://schemas.microsoft.com/office/drawing/2014/main" id="{D36C6A7A-50EE-D58B-C268-681278C63420}"/>
              </a:ext>
            </a:extLst>
          </p:cNvPr>
          <p:cNvSpPr>
            <a:spLocks noGrp="1"/>
          </p:cNvSpPr>
          <p:nvPr>
            <p:ph type="body" sz="quarter" idx="23" hasCustomPrompt="1"/>
          </p:nvPr>
        </p:nvSpPr>
        <p:spPr>
          <a:xfrm>
            <a:off x="8294688" y="6494465"/>
            <a:ext cx="2217737" cy="495300"/>
          </a:xfrm>
          <a:prstGeom prst="rect">
            <a:avLst/>
          </a:prstGeom>
        </p:spPr>
        <p:txBody>
          <a:bodyPr/>
          <a:lstStyle>
            <a:lvl1pPr marL="0" indent="0" algn="ctr">
              <a:buNone/>
              <a:defRPr sz="2000" b="1">
                <a:solidFill>
                  <a:schemeClr val="bg1"/>
                </a:solidFill>
                <a:latin typeface="Sifonn" panose="020B0604020202020204" charset="0"/>
              </a:defRPr>
            </a:lvl1pPr>
          </a:lstStyle>
          <a:p>
            <a:pPr lvl="0"/>
            <a:r>
              <a:rPr lang="fr-FR" dirty="0"/>
              <a:t>XX / XX / XXXX</a:t>
            </a:r>
          </a:p>
        </p:txBody>
      </p:sp>
    </p:spTree>
    <p:extLst>
      <p:ext uri="{BB962C8B-B14F-4D97-AF65-F5344CB8AC3E}">
        <p14:creationId xmlns:p14="http://schemas.microsoft.com/office/powerpoint/2010/main" val="3977863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B620145A-7EF0-1F41-C95B-C457F8CD60E3}"/>
              </a:ext>
            </a:extLst>
          </p:cNvPr>
          <p:cNvSpPr>
            <a:spLocks noGrp="1"/>
          </p:cNvSpPr>
          <p:nvPr>
            <p:ph type="body" sz="quarter" idx="10" hasCustomPrompt="1"/>
          </p:nvPr>
        </p:nvSpPr>
        <p:spPr>
          <a:xfrm>
            <a:off x="4610100" y="2057400"/>
            <a:ext cx="2781300" cy="3581400"/>
          </a:xfrm>
          <a:prstGeom prst="rect">
            <a:avLst/>
          </a:prstGeom>
        </p:spPr>
        <p:txBody>
          <a:bodyPr/>
          <a:lstStyle>
            <a:lvl1pPr marL="457200" indent="-457200">
              <a:buFont typeface="Arial" panose="020B0604020202020204" pitchFamily="34" charset="0"/>
              <a:buChar char="•"/>
              <a:defRPr sz="1800">
                <a:latin typeface="Sifonn" panose="020B0604020202020204" charset="0"/>
              </a:defRPr>
            </a:lvl1pPr>
          </a:lstStyle>
          <a:p>
            <a:pPr lvl="0"/>
            <a:r>
              <a:rPr lang="fr-FR" dirty="0">
                <a:latin typeface="Sifonn" panose="020B0604020202020204" charset="0"/>
              </a:rPr>
              <a:t>Les plus de l’offre</a:t>
            </a: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fr-FR" dirty="0">
                <a:latin typeface="Sifonn" panose="020B0604020202020204" charset="0"/>
              </a:rPr>
              <a:t>Les plus de l’offre</a:t>
            </a: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fr-FR" dirty="0">
                <a:latin typeface="Sifonn" panose="020B0604020202020204" charset="0"/>
              </a:rPr>
              <a:t>Les plus de l’offre</a:t>
            </a: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fr-FR" dirty="0">
                <a:latin typeface="Sifonn" panose="020B0604020202020204" charset="0"/>
              </a:rPr>
              <a:t>Les plus de l’offre</a:t>
            </a: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fr-FR" dirty="0">
                <a:latin typeface="Sifonn" panose="020B0604020202020204" charset="0"/>
              </a:rPr>
              <a:t>Les plus de l’offre</a:t>
            </a: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fr-FR" dirty="0">
                <a:latin typeface="Sifonn" panose="020B0604020202020204" charset="0"/>
              </a:rPr>
              <a:t>Les plus de l’offre</a:t>
            </a: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fr-FR" dirty="0">
                <a:latin typeface="Sifonn" panose="020B0604020202020204" charset="0"/>
              </a:rPr>
              <a:t>Les plus de l’offre</a:t>
            </a:r>
          </a:p>
          <a:p>
            <a:pPr lvl="0"/>
            <a:endParaRPr lang="fr-FR" dirty="0"/>
          </a:p>
        </p:txBody>
      </p:sp>
      <p:sp>
        <p:nvSpPr>
          <p:cNvPr id="8" name="Espace réservé pour une image  7">
            <a:extLst>
              <a:ext uri="{FF2B5EF4-FFF2-40B4-BE49-F238E27FC236}">
                <a16:creationId xmlns:a16="http://schemas.microsoft.com/office/drawing/2014/main" id="{0E246BBA-3E5D-1414-58F1-702F3C937E8E}"/>
              </a:ext>
            </a:extLst>
          </p:cNvPr>
          <p:cNvSpPr>
            <a:spLocks noGrp="1"/>
          </p:cNvSpPr>
          <p:nvPr>
            <p:ph type="pic" sz="quarter" idx="11" hasCustomPrompt="1"/>
          </p:nvPr>
        </p:nvSpPr>
        <p:spPr>
          <a:xfrm>
            <a:off x="0" y="0"/>
            <a:ext cx="4406900" cy="2171700"/>
          </a:xfrm>
          <a:prstGeom prst="rect">
            <a:avLst/>
          </a:prstGeom>
        </p:spPr>
        <p:txBody>
          <a:bodyPr/>
          <a:lstStyle>
            <a:lvl1pPr marL="0" indent="0">
              <a:buNone/>
              <a:defRPr/>
            </a:lvl1pPr>
          </a:lstStyle>
          <a:p>
            <a:r>
              <a:rPr lang="fr-FR" dirty="0"/>
              <a:t>Image libre</a:t>
            </a:r>
          </a:p>
        </p:txBody>
      </p:sp>
      <p:sp>
        <p:nvSpPr>
          <p:cNvPr id="10" name="Espace réservé pour une image  9">
            <a:extLst>
              <a:ext uri="{FF2B5EF4-FFF2-40B4-BE49-F238E27FC236}">
                <a16:creationId xmlns:a16="http://schemas.microsoft.com/office/drawing/2014/main" id="{E8A077C1-3519-3B74-11AF-C72274A751FE}"/>
              </a:ext>
            </a:extLst>
          </p:cNvPr>
          <p:cNvSpPr>
            <a:spLocks noGrp="1"/>
          </p:cNvSpPr>
          <p:nvPr>
            <p:ph type="pic" sz="quarter" idx="12" hasCustomPrompt="1"/>
          </p:nvPr>
        </p:nvSpPr>
        <p:spPr>
          <a:xfrm>
            <a:off x="7670800" y="2844800"/>
            <a:ext cx="4610100" cy="2971800"/>
          </a:xfrm>
          <a:prstGeom prst="rect">
            <a:avLst/>
          </a:prstGeom>
        </p:spPr>
        <p:txBody>
          <a:bodyPr/>
          <a:lstStyle>
            <a:lvl1pPr marL="0" indent="0">
              <a:buNone/>
              <a:defRPr/>
            </a:lvl1pPr>
          </a:lstStyle>
          <a:p>
            <a:r>
              <a:rPr lang="fr-FR" dirty="0"/>
              <a:t>Image libre</a:t>
            </a:r>
          </a:p>
        </p:txBody>
      </p:sp>
      <p:sp>
        <p:nvSpPr>
          <p:cNvPr id="12" name="Espace réservé du texte 11">
            <a:extLst>
              <a:ext uri="{FF2B5EF4-FFF2-40B4-BE49-F238E27FC236}">
                <a16:creationId xmlns:a16="http://schemas.microsoft.com/office/drawing/2014/main" id="{C28A4F32-72A5-6AF0-1DF9-B5394236A4A1}"/>
              </a:ext>
            </a:extLst>
          </p:cNvPr>
          <p:cNvSpPr>
            <a:spLocks noGrp="1"/>
          </p:cNvSpPr>
          <p:nvPr>
            <p:ph type="body" sz="quarter" idx="13" hasCustomPrompt="1"/>
          </p:nvPr>
        </p:nvSpPr>
        <p:spPr>
          <a:xfrm>
            <a:off x="7670800" y="152400"/>
            <a:ext cx="4406900" cy="2540000"/>
          </a:xfrm>
          <a:prstGeom prst="rect">
            <a:avLst/>
          </a:prstGeom>
        </p:spPr>
        <p:txBody>
          <a:bodyPr/>
          <a:lstStyle>
            <a:lvl1pPr marL="0" indent="0">
              <a:buNone/>
              <a:defRPr sz="1800">
                <a:latin typeface="Sifonn" panose="020B0604020202020204" charset="0"/>
              </a:defRPr>
            </a:lvl1pPr>
          </a:lstStyle>
          <a:p>
            <a:pPr lvl="0"/>
            <a:r>
              <a:rPr lang="fr-FR" dirty="0">
                <a:latin typeface="Sifonn" panose="020B0604020202020204" charset="0"/>
              </a:rPr>
              <a:t>Informations pertinentes pour valoriser la qualité de l’offre, mettre en avant ses qualités cliniques ou ses apports vis-à-vis des utilisateurs ou des patients.</a:t>
            </a:r>
          </a:p>
          <a:p>
            <a:pPr lvl="0"/>
            <a:r>
              <a:rPr lang="fr-FR" dirty="0">
                <a:latin typeface="Sifonn" panose="020B0604020202020204" charset="0"/>
              </a:rPr>
              <a:t>Chiffres clefs pouvant appuyer votre offre ou avis d’un expert reconnu.</a:t>
            </a:r>
            <a:endParaRPr lang="fr-FR" dirty="0"/>
          </a:p>
        </p:txBody>
      </p:sp>
      <p:sp>
        <p:nvSpPr>
          <p:cNvPr id="14" name="Espace réservé du texte 13">
            <a:extLst>
              <a:ext uri="{FF2B5EF4-FFF2-40B4-BE49-F238E27FC236}">
                <a16:creationId xmlns:a16="http://schemas.microsoft.com/office/drawing/2014/main" id="{A5354890-1A0A-0E28-7D0E-21474270078E}"/>
              </a:ext>
            </a:extLst>
          </p:cNvPr>
          <p:cNvSpPr>
            <a:spLocks noGrp="1"/>
          </p:cNvSpPr>
          <p:nvPr>
            <p:ph type="body" sz="quarter" idx="14" hasCustomPrompt="1"/>
          </p:nvPr>
        </p:nvSpPr>
        <p:spPr>
          <a:xfrm>
            <a:off x="946150" y="3048000"/>
            <a:ext cx="2514600" cy="393700"/>
          </a:xfrm>
          <a:prstGeom prst="rect">
            <a:avLst/>
          </a:prstGeom>
        </p:spPr>
        <p:txBody>
          <a:bodyPr/>
          <a:lstStyle>
            <a:lvl1pPr marL="0" indent="0">
              <a:buNone/>
              <a:defRPr sz="1800">
                <a:latin typeface="Sifonn" panose="020B0604020202020204" charset="0"/>
              </a:defRPr>
            </a:lvl1pPr>
          </a:lstStyle>
          <a:p>
            <a:pPr lvl="0"/>
            <a:r>
              <a:rPr lang="fr-FR" dirty="0"/>
              <a:t>Parler de sa société</a:t>
            </a:r>
          </a:p>
        </p:txBody>
      </p:sp>
      <p:sp>
        <p:nvSpPr>
          <p:cNvPr id="15" name="Espace réservé du texte 13">
            <a:extLst>
              <a:ext uri="{FF2B5EF4-FFF2-40B4-BE49-F238E27FC236}">
                <a16:creationId xmlns:a16="http://schemas.microsoft.com/office/drawing/2014/main" id="{46E715F1-2964-3B01-C88A-77F5B085FF6C}"/>
              </a:ext>
            </a:extLst>
          </p:cNvPr>
          <p:cNvSpPr>
            <a:spLocks noGrp="1"/>
          </p:cNvSpPr>
          <p:nvPr>
            <p:ph type="body" sz="quarter" idx="15" hasCustomPrompt="1"/>
          </p:nvPr>
        </p:nvSpPr>
        <p:spPr>
          <a:xfrm>
            <a:off x="946150" y="3780367"/>
            <a:ext cx="2514600" cy="393700"/>
          </a:xfrm>
          <a:prstGeom prst="rect">
            <a:avLst/>
          </a:prstGeom>
        </p:spPr>
        <p:txBody>
          <a:bodyPr/>
          <a:lstStyle>
            <a:lvl1pPr marL="0" indent="0">
              <a:buNone/>
              <a:defRPr sz="1800">
                <a:latin typeface="Sifonn" panose="020B0604020202020204" charset="0"/>
              </a:defRPr>
            </a:lvl1pPr>
          </a:lstStyle>
          <a:p>
            <a:pPr lvl="0"/>
            <a:r>
              <a:rPr lang="fr-FR" dirty="0"/>
              <a:t>Parler de sa société</a:t>
            </a:r>
          </a:p>
        </p:txBody>
      </p:sp>
      <p:sp>
        <p:nvSpPr>
          <p:cNvPr id="16" name="Espace réservé du texte 13">
            <a:extLst>
              <a:ext uri="{FF2B5EF4-FFF2-40B4-BE49-F238E27FC236}">
                <a16:creationId xmlns:a16="http://schemas.microsoft.com/office/drawing/2014/main" id="{82F25CC5-5D65-E84E-6583-DB7A73A43965}"/>
              </a:ext>
            </a:extLst>
          </p:cNvPr>
          <p:cNvSpPr>
            <a:spLocks noGrp="1"/>
          </p:cNvSpPr>
          <p:nvPr>
            <p:ph type="body" sz="quarter" idx="16" hasCustomPrompt="1"/>
          </p:nvPr>
        </p:nvSpPr>
        <p:spPr>
          <a:xfrm>
            <a:off x="946150" y="4512734"/>
            <a:ext cx="2514600" cy="393700"/>
          </a:xfrm>
          <a:prstGeom prst="rect">
            <a:avLst/>
          </a:prstGeom>
        </p:spPr>
        <p:txBody>
          <a:bodyPr/>
          <a:lstStyle>
            <a:lvl1pPr marL="0" indent="0">
              <a:buNone/>
              <a:defRPr sz="1800">
                <a:latin typeface="Sifonn" panose="020B0604020202020204" charset="0"/>
              </a:defRPr>
            </a:lvl1pPr>
          </a:lstStyle>
          <a:p>
            <a:pPr lvl="0"/>
            <a:r>
              <a:rPr lang="fr-FR" dirty="0"/>
              <a:t>Parler de sa société</a:t>
            </a:r>
          </a:p>
        </p:txBody>
      </p:sp>
      <p:sp>
        <p:nvSpPr>
          <p:cNvPr id="17" name="Espace réservé du texte 13">
            <a:extLst>
              <a:ext uri="{FF2B5EF4-FFF2-40B4-BE49-F238E27FC236}">
                <a16:creationId xmlns:a16="http://schemas.microsoft.com/office/drawing/2014/main" id="{5CA51562-9F12-B2AD-7A8F-C4601EEFBA26}"/>
              </a:ext>
            </a:extLst>
          </p:cNvPr>
          <p:cNvSpPr>
            <a:spLocks noGrp="1"/>
          </p:cNvSpPr>
          <p:nvPr>
            <p:ph type="body" sz="quarter" idx="17" hasCustomPrompt="1"/>
          </p:nvPr>
        </p:nvSpPr>
        <p:spPr>
          <a:xfrm>
            <a:off x="946150" y="5245100"/>
            <a:ext cx="2514600" cy="393700"/>
          </a:xfrm>
          <a:prstGeom prst="rect">
            <a:avLst/>
          </a:prstGeom>
        </p:spPr>
        <p:txBody>
          <a:bodyPr/>
          <a:lstStyle>
            <a:lvl1pPr marL="0" indent="0">
              <a:buNone/>
              <a:defRPr sz="1800">
                <a:latin typeface="Sifonn" panose="020B0604020202020204" charset="0"/>
              </a:defRPr>
            </a:lvl1pPr>
          </a:lstStyle>
          <a:p>
            <a:pPr lvl="0"/>
            <a:r>
              <a:rPr lang="fr-FR" dirty="0"/>
              <a:t>Parler de sa société</a:t>
            </a:r>
          </a:p>
        </p:txBody>
      </p:sp>
    </p:spTree>
    <p:extLst>
      <p:ext uri="{BB962C8B-B14F-4D97-AF65-F5344CB8AC3E}">
        <p14:creationId xmlns:p14="http://schemas.microsoft.com/office/powerpoint/2010/main" val="877282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svg"/><Relationship Id="rId11" Type="http://schemas.openxmlformats.org/officeDocument/2006/relationships/image" Target="../media/image9.sv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svg"/><Relationship Id="rId9" Type="http://schemas.openxmlformats.org/officeDocument/2006/relationships/image" Target="../media/image7.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11.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51" name="Group 3">
            <a:extLst>
              <a:ext uri="{FF2B5EF4-FFF2-40B4-BE49-F238E27FC236}">
                <a16:creationId xmlns:a16="http://schemas.microsoft.com/office/drawing/2014/main" id="{BABE649F-9CB2-3291-0A8F-C128F5969BA3}"/>
              </a:ext>
            </a:extLst>
          </p:cNvPr>
          <p:cNvGrpSpPr/>
          <p:nvPr userDrawn="1"/>
        </p:nvGrpSpPr>
        <p:grpSpPr>
          <a:xfrm>
            <a:off x="7097417" y="3644342"/>
            <a:ext cx="5377516" cy="3220108"/>
            <a:chOff x="0" y="0"/>
            <a:chExt cx="1456197" cy="1154014"/>
          </a:xfrm>
          <a:solidFill>
            <a:srgbClr val="394A99"/>
          </a:solidFill>
        </p:grpSpPr>
        <p:sp>
          <p:nvSpPr>
            <p:cNvPr id="52" name="Freeform 4">
              <a:extLst>
                <a:ext uri="{FF2B5EF4-FFF2-40B4-BE49-F238E27FC236}">
                  <a16:creationId xmlns:a16="http://schemas.microsoft.com/office/drawing/2014/main" id="{3554CD82-9689-2E85-4DB8-26C3FA6009D7}"/>
                </a:ext>
              </a:extLst>
            </p:cNvPr>
            <p:cNvSpPr/>
            <p:nvPr/>
          </p:nvSpPr>
          <p:spPr>
            <a:xfrm>
              <a:off x="0" y="0"/>
              <a:ext cx="1456197" cy="1154014"/>
            </a:xfrm>
            <a:custGeom>
              <a:avLst/>
              <a:gdLst/>
              <a:ahLst/>
              <a:cxnLst/>
              <a:rect l="l" t="t" r="r" b="b"/>
              <a:pathLst>
                <a:path w="1456197" h="1154014">
                  <a:moveTo>
                    <a:pt x="0" y="0"/>
                  </a:moveTo>
                  <a:lnTo>
                    <a:pt x="1456197" y="0"/>
                  </a:lnTo>
                  <a:lnTo>
                    <a:pt x="1456197" y="1154014"/>
                  </a:lnTo>
                  <a:lnTo>
                    <a:pt x="0" y="1154014"/>
                  </a:lnTo>
                  <a:close/>
                </a:path>
              </a:pathLst>
            </a:custGeom>
            <a:grpFill/>
          </p:spPr>
          <p:txBody>
            <a:bodyPr/>
            <a:lstStyle/>
            <a:p>
              <a:endParaRPr lang="fr-FR"/>
            </a:p>
          </p:txBody>
        </p:sp>
        <p:sp>
          <p:nvSpPr>
            <p:cNvPr id="53" name="TextBox 5">
              <a:extLst>
                <a:ext uri="{FF2B5EF4-FFF2-40B4-BE49-F238E27FC236}">
                  <a16:creationId xmlns:a16="http://schemas.microsoft.com/office/drawing/2014/main" id="{B1189063-374F-2A1C-1676-6C7328B051BC}"/>
                </a:ext>
              </a:extLst>
            </p:cNvPr>
            <p:cNvSpPr txBox="1"/>
            <p:nvPr/>
          </p:nvSpPr>
          <p:spPr>
            <a:xfrm>
              <a:off x="0" y="-28575"/>
              <a:ext cx="1456197" cy="1182589"/>
            </a:xfrm>
            <a:prstGeom prst="rect">
              <a:avLst/>
            </a:prstGeom>
            <a:grpFill/>
          </p:spPr>
          <p:txBody>
            <a:bodyPr lIns="49412" tIns="49412" rIns="49412" bIns="49412" rtlCol="0" anchor="ctr"/>
            <a:lstStyle/>
            <a:p>
              <a:pPr algn="ctr">
                <a:lnSpc>
                  <a:spcPts val="2042"/>
                </a:lnSpc>
              </a:pPr>
              <a:endParaRPr/>
            </a:p>
          </p:txBody>
        </p:sp>
      </p:grpSp>
      <p:grpSp>
        <p:nvGrpSpPr>
          <p:cNvPr id="54" name="Group 7">
            <a:extLst>
              <a:ext uri="{FF2B5EF4-FFF2-40B4-BE49-F238E27FC236}">
                <a16:creationId xmlns:a16="http://schemas.microsoft.com/office/drawing/2014/main" id="{CE88BCC2-E0F5-97D4-63B7-F6126963684A}"/>
              </a:ext>
            </a:extLst>
          </p:cNvPr>
          <p:cNvGrpSpPr/>
          <p:nvPr userDrawn="1"/>
        </p:nvGrpSpPr>
        <p:grpSpPr>
          <a:xfrm>
            <a:off x="3900564" y="-1661031"/>
            <a:ext cx="3261176" cy="8516174"/>
            <a:chOff x="0" y="0"/>
            <a:chExt cx="1168732" cy="3052005"/>
          </a:xfrm>
        </p:grpSpPr>
        <p:sp>
          <p:nvSpPr>
            <p:cNvPr id="55" name="Freeform 8">
              <a:extLst>
                <a:ext uri="{FF2B5EF4-FFF2-40B4-BE49-F238E27FC236}">
                  <a16:creationId xmlns:a16="http://schemas.microsoft.com/office/drawing/2014/main" id="{ED9E7981-2819-8547-358F-F0C76C1DF88B}"/>
                </a:ext>
              </a:extLst>
            </p:cNvPr>
            <p:cNvSpPr/>
            <p:nvPr/>
          </p:nvSpPr>
          <p:spPr>
            <a:xfrm>
              <a:off x="0" y="0"/>
              <a:ext cx="1168732" cy="3052005"/>
            </a:xfrm>
            <a:custGeom>
              <a:avLst/>
              <a:gdLst/>
              <a:ahLst/>
              <a:cxnLst/>
              <a:rect l="l" t="t" r="r" b="b"/>
              <a:pathLst>
                <a:path w="1168732" h="3052005">
                  <a:moveTo>
                    <a:pt x="18992" y="0"/>
                  </a:moveTo>
                  <a:lnTo>
                    <a:pt x="1149740" y="0"/>
                  </a:lnTo>
                  <a:cubicBezTo>
                    <a:pt x="1154777" y="0"/>
                    <a:pt x="1159608" y="2001"/>
                    <a:pt x="1163170" y="5563"/>
                  </a:cubicBezTo>
                  <a:cubicBezTo>
                    <a:pt x="1166731" y="9124"/>
                    <a:pt x="1168732" y="13955"/>
                    <a:pt x="1168732" y="18992"/>
                  </a:cubicBezTo>
                  <a:lnTo>
                    <a:pt x="1168732" y="3033013"/>
                  </a:lnTo>
                  <a:cubicBezTo>
                    <a:pt x="1168732" y="3043502"/>
                    <a:pt x="1160229" y="3052005"/>
                    <a:pt x="1149740" y="3052005"/>
                  </a:cubicBezTo>
                  <a:lnTo>
                    <a:pt x="18992" y="3052005"/>
                  </a:lnTo>
                  <a:cubicBezTo>
                    <a:pt x="8503" y="3052005"/>
                    <a:pt x="0" y="3043502"/>
                    <a:pt x="0" y="3033013"/>
                  </a:cubicBezTo>
                  <a:lnTo>
                    <a:pt x="0" y="18992"/>
                  </a:lnTo>
                  <a:cubicBezTo>
                    <a:pt x="0" y="8503"/>
                    <a:pt x="8503" y="0"/>
                    <a:pt x="18992" y="0"/>
                  </a:cubicBezTo>
                  <a:close/>
                </a:path>
              </a:pathLst>
            </a:custGeom>
            <a:solidFill>
              <a:srgbClr val="F2F2F2"/>
            </a:solidFill>
          </p:spPr>
          <p:txBody>
            <a:bodyPr/>
            <a:lstStyle/>
            <a:p>
              <a:endParaRPr lang="fr-FR"/>
            </a:p>
          </p:txBody>
        </p:sp>
        <p:sp>
          <p:nvSpPr>
            <p:cNvPr id="56" name="TextBox 9">
              <a:extLst>
                <a:ext uri="{FF2B5EF4-FFF2-40B4-BE49-F238E27FC236}">
                  <a16:creationId xmlns:a16="http://schemas.microsoft.com/office/drawing/2014/main" id="{FDCFAD7D-B743-C4DF-9AC1-F8F553F5A9B9}"/>
                </a:ext>
              </a:extLst>
            </p:cNvPr>
            <p:cNvSpPr txBox="1"/>
            <p:nvPr/>
          </p:nvSpPr>
          <p:spPr>
            <a:xfrm>
              <a:off x="0" y="-28575"/>
              <a:ext cx="1168732" cy="3080580"/>
            </a:xfrm>
            <a:prstGeom prst="rect">
              <a:avLst/>
            </a:prstGeom>
          </p:spPr>
          <p:txBody>
            <a:bodyPr lIns="49412" tIns="49412" rIns="49412" bIns="49412" rtlCol="0" anchor="ctr"/>
            <a:lstStyle/>
            <a:p>
              <a:pPr algn="ctr">
                <a:lnSpc>
                  <a:spcPts val="2042"/>
                </a:lnSpc>
              </a:pPr>
              <a:endParaRPr/>
            </a:p>
          </p:txBody>
        </p:sp>
      </p:grpSp>
      <p:grpSp>
        <p:nvGrpSpPr>
          <p:cNvPr id="57" name="Group 10">
            <a:extLst>
              <a:ext uri="{FF2B5EF4-FFF2-40B4-BE49-F238E27FC236}">
                <a16:creationId xmlns:a16="http://schemas.microsoft.com/office/drawing/2014/main" id="{233DB209-6E25-3144-1B84-764AC5A52AC8}"/>
              </a:ext>
            </a:extLst>
          </p:cNvPr>
          <p:cNvGrpSpPr/>
          <p:nvPr userDrawn="1"/>
        </p:nvGrpSpPr>
        <p:grpSpPr>
          <a:xfrm>
            <a:off x="2600326" y="2940821"/>
            <a:ext cx="8804972" cy="2652651"/>
            <a:chOff x="0" y="0"/>
            <a:chExt cx="1913894" cy="587411"/>
          </a:xfrm>
        </p:grpSpPr>
        <p:sp>
          <p:nvSpPr>
            <p:cNvPr id="58" name="Freeform 11">
              <a:extLst>
                <a:ext uri="{FF2B5EF4-FFF2-40B4-BE49-F238E27FC236}">
                  <a16:creationId xmlns:a16="http://schemas.microsoft.com/office/drawing/2014/main" id="{D9D48B47-55A0-A092-117A-A53417233161}"/>
                </a:ext>
              </a:extLst>
            </p:cNvPr>
            <p:cNvSpPr/>
            <p:nvPr/>
          </p:nvSpPr>
          <p:spPr>
            <a:xfrm>
              <a:off x="0" y="0"/>
              <a:ext cx="1913894" cy="587411"/>
            </a:xfrm>
            <a:custGeom>
              <a:avLst/>
              <a:gdLst/>
              <a:ahLst/>
              <a:cxnLst/>
              <a:rect l="l" t="t" r="r" b="b"/>
              <a:pathLst>
                <a:path w="1913894" h="587411">
                  <a:moveTo>
                    <a:pt x="1710694" y="0"/>
                  </a:moveTo>
                  <a:lnTo>
                    <a:pt x="0" y="0"/>
                  </a:lnTo>
                  <a:lnTo>
                    <a:pt x="203200" y="587411"/>
                  </a:lnTo>
                  <a:lnTo>
                    <a:pt x="1913894" y="587411"/>
                  </a:lnTo>
                  <a:lnTo>
                    <a:pt x="1710694" y="0"/>
                  </a:lnTo>
                  <a:close/>
                </a:path>
              </a:pathLst>
            </a:custGeom>
            <a:solidFill>
              <a:srgbClr val="0C113E"/>
            </a:solidFill>
          </p:spPr>
          <p:txBody>
            <a:bodyPr/>
            <a:lstStyle/>
            <a:p>
              <a:endParaRPr lang="fr-FR"/>
            </a:p>
          </p:txBody>
        </p:sp>
        <p:sp>
          <p:nvSpPr>
            <p:cNvPr id="59" name="TextBox 12">
              <a:extLst>
                <a:ext uri="{FF2B5EF4-FFF2-40B4-BE49-F238E27FC236}">
                  <a16:creationId xmlns:a16="http://schemas.microsoft.com/office/drawing/2014/main" id="{C2E6ADBE-334E-999D-B77E-3EA5C92885EB}"/>
                </a:ext>
              </a:extLst>
            </p:cNvPr>
            <p:cNvSpPr txBox="1"/>
            <p:nvPr/>
          </p:nvSpPr>
          <p:spPr>
            <a:xfrm>
              <a:off x="101600" y="-47625"/>
              <a:ext cx="1710694" cy="635036"/>
            </a:xfrm>
            <a:prstGeom prst="rect">
              <a:avLst/>
            </a:prstGeom>
          </p:spPr>
          <p:txBody>
            <a:bodyPr lIns="49412" tIns="49412" rIns="49412" bIns="49412" rtlCol="0" anchor="ctr"/>
            <a:lstStyle/>
            <a:p>
              <a:pPr algn="ctr">
                <a:lnSpc>
                  <a:spcPts val="2042"/>
                </a:lnSpc>
              </a:pPr>
              <a:endParaRPr/>
            </a:p>
          </p:txBody>
        </p:sp>
      </p:grpSp>
      <p:sp>
        <p:nvSpPr>
          <p:cNvPr id="60" name="Freeform 16">
            <a:extLst>
              <a:ext uri="{FF2B5EF4-FFF2-40B4-BE49-F238E27FC236}">
                <a16:creationId xmlns:a16="http://schemas.microsoft.com/office/drawing/2014/main" id="{B66B0B8F-6F9B-F8F3-702D-D19D2F20E925}"/>
              </a:ext>
            </a:extLst>
          </p:cNvPr>
          <p:cNvSpPr/>
          <p:nvPr userDrawn="1"/>
        </p:nvSpPr>
        <p:spPr>
          <a:xfrm>
            <a:off x="3838245" y="3587843"/>
            <a:ext cx="478429" cy="478429"/>
          </a:xfrm>
          <a:custGeom>
            <a:avLst/>
            <a:gdLst/>
            <a:ahLst/>
            <a:cxnLst/>
            <a:rect l="l" t="t" r="r" b="b"/>
            <a:pathLst>
              <a:path w="478429" h="478429">
                <a:moveTo>
                  <a:pt x="0" y="0"/>
                </a:moveTo>
                <a:lnTo>
                  <a:pt x="478429" y="0"/>
                </a:lnTo>
                <a:lnTo>
                  <a:pt x="478429" y="478429"/>
                </a:lnTo>
                <a:lnTo>
                  <a:pt x="0" y="47842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fr-FR"/>
          </a:p>
        </p:txBody>
      </p:sp>
      <p:sp>
        <p:nvSpPr>
          <p:cNvPr id="61" name="Freeform 17">
            <a:extLst>
              <a:ext uri="{FF2B5EF4-FFF2-40B4-BE49-F238E27FC236}">
                <a16:creationId xmlns:a16="http://schemas.microsoft.com/office/drawing/2014/main" id="{CA69880D-A9D0-1FC0-6FB8-CBE2D56BA25E}"/>
              </a:ext>
            </a:extLst>
          </p:cNvPr>
          <p:cNvSpPr/>
          <p:nvPr userDrawn="1"/>
        </p:nvSpPr>
        <p:spPr>
          <a:xfrm>
            <a:off x="3838245" y="4199126"/>
            <a:ext cx="478429" cy="478429"/>
          </a:xfrm>
          <a:custGeom>
            <a:avLst/>
            <a:gdLst/>
            <a:ahLst/>
            <a:cxnLst/>
            <a:rect l="l" t="t" r="r" b="b"/>
            <a:pathLst>
              <a:path w="478429" h="478429">
                <a:moveTo>
                  <a:pt x="0" y="0"/>
                </a:moveTo>
                <a:lnTo>
                  <a:pt x="478429" y="0"/>
                </a:lnTo>
                <a:lnTo>
                  <a:pt x="478429" y="478429"/>
                </a:lnTo>
                <a:lnTo>
                  <a:pt x="0" y="47842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fr-FR"/>
          </a:p>
        </p:txBody>
      </p:sp>
      <p:sp>
        <p:nvSpPr>
          <p:cNvPr id="62" name="Freeform 18">
            <a:extLst>
              <a:ext uri="{FF2B5EF4-FFF2-40B4-BE49-F238E27FC236}">
                <a16:creationId xmlns:a16="http://schemas.microsoft.com/office/drawing/2014/main" id="{756096C3-8176-72DE-B8F2-12926974EF7B}"/>
              </a:ext>
            </a:extLst>
          </p:cNvPr>
          <p:cNvSpPr/>
          <p:nvPr userDrawn="1"/>
        </p:nvSpPr>
        <p:spPr>
          <a:xfrm>
            <a:off x="3838245" y="4810409"/>
            <a:ext cx="478429" cy="478429"/>
          </a:xfrm>
          <a:custGeom>
            <a:avLst/>
            <a:gdLst/>
            <a:ahLst/>
            <a:cxnLst/>
            <a:rect l="l" t="t" r="r" b="b"/>
            <a:pathLst>
              <a:path w="478429" h="478429">
                <a:moveTo>
                  <a:pt x="0" y="0"/>
                </a:moveTo>
                <a:lnTo>
                  <a:pt x="478429" y="0"/>
                </a:lnTo>
                <a:lnTo>
                  <a:pt x="478429" y="478428"/>
                </a:lnTo>
                <a:lnTo>
                  <a:pt x="0" y="47842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grpSp>
        <p:nvGrpSpPr>
          <p:cNvPr id="79" name="Group 40">
            <a:extLst>
              <a:ext uri="{FF2B5EF4-FFF2-40B4-BE49-F238E27FC236}">
                <a16:creationId xmlns:a16="http://schemas.microsoft.com/office/drawing/2014/main" id="{070260D4-0166-6C38-64CD-B42791D772E0}"/>
              </a:ext>
            </a:extLst>
          </p:cNvPr>
          <p:cNvGrpSpPr/>
          <p:nvPr userDrawn="1"/>
        </p:nvGrpSpPr>
        <p:grpSpPr>
          <a:xfrm>
            <a:off x="-35446" y="5923402"/>
            <a:ext cx="3904396" cy="941813"/>
            <a:chOff x="0" y="0"/>
            <a:chExt cx="1399247" cy="337524"/>
          </a:xfrm>
          <a:solidFill>
            <a:srgbClr val="394A99"/>
          </a:solidFill>
        </p:grpSpPr>
        <p:sp>
          <p:nvSpPr>
            <p:cNvPr id="80" name="Freeform 41">
              <a:extLst>
                <a:ext uri="{FF2B5EF4-FFF2-40B4-BE49-F238E27FC236}">
                  <a16:creationId xmlns:a16="http://schemas.microsoft.com/office/drawing/2014/main" id="{A426B72F-B187-325C-94E8-FD08F1BE6653}"/>
                </a:ext>
              </a:extLst>
            </p:cNvPr>
            <p:cNvSpPr/>
            <p:nvPr/>
          </p:nvSpPr>
          <p:spPr>
            <a:xfrm>
              <a:off x="0" y="0"/>
              <a:ext cx="1399248" cy="337524"/>
            </a:xfrm>
            <a:custGeom>
              <a:avLst/>
              <a:gdLst/>
              <a:ahLst/>
              <a:cxnLst/>
              <a:rect l="l" t="t" r="r" b="b"/>
              <a:pathLst>
                <a:path w="1399248" h="337524">
                  <a:moveTo>
                    <a:pt x="0" y="0"/>
                  </a:moveTo>
                  <a:lnTo>
                    <a:pt x="1399248" y="0"/>
                  </a:lnTo>
                  <a:lnTo>
                    <a:pt x="1399248" y="337524"/>
                  </a:lnTo>
                  <a:lnTo>
                    <a:pt x="0" y="337524"/>
                  </a:lnTo>
                  <a:close/>
                </a:path>
              </a:pathLst>
            </a:custGeom>
            <a:grpFill/>
          </p:spPr>
          <p:txBody>
            <a:bodyPr/>
            <a:lstStyle/>
            <a:p>
              <a:endParaRPr lang="fr-FR"/>
            </a:p>
          </p:txBody>
        </p:sp>
        <p:sp>
          <p:nvSpPr>
            <p:cNvPr id="81" name="TextBox 42">
              <a:extLst>
                <a:ext uri="{FF2B5EF4-FFF2-40B4-BE49-F238E27FC236}">
                  <a16:creationId xmlns:a16="http://schemas.microsoft.com/office/drawing/2014/main" id="{E53ABE87-9848-1745-C881-2E52F399FF7A}"/>
                </a:ext>
              </a:extLst>
            </p:cNvPr>
            <p:cNvSpPr txBox="1"/>
            <p:nvPr/>
          </p:nvSpPr>
          <p:spPr>
            <a:xfrm>
              <a:off x="0" y="-28575"/>
              <a:ext cx="1399247" cy="366099"/>
            </a:xfrm>
            <a:prstGeom prst="rect">
              <a:avLst/>
            </a:prstGeom>
            <a:grpFill/>
          </p:spPr>
          <p:txBody>
            <a:bodyPr lIns="49412" tIns="49412" rIns="49412" bIns="49412" rtlCol="0" anchor="ctr"/>
            <a:lstStyle/>
            <a:p>
              <a:pPr algn="ctr">
                <a:lnSpc>
                  <a:spcPts val="2042"/>
                </a:lnSpc>
              </a:pPr>
              <a:endParaRPr/>
            </a:p>
          </p:txBody>
        </p:sp>
      </p:grpSp>
      <p:grpSp>
        <p:nvGrpSpPr>
          <p:cNvPr id="84" name="Group 22">
            <a:extLst>
              <a:ext uri="{FF2B5EF4-FFF2-40B4-BE49-F238E27FC236}">
                <a16:creationId xmlns:a16="http://schemas.microsoft.com/office/drawing/2014/main" id="{0AC36587-662C-D880-49B5-B22B165FEE3B}"/>
              </a:ext>
            </a:extLst>
          </p:cNvPr>
          <p:cNvGrpSpPr/>
          <p:nvPr userDrawn="1"/>
        </p:nvGrpSpPr>
        <p:grpSpPr>
          <a:xfrm>
            <a:off x="7654932" y="3116167"/>
            <a:ext cx="2735272" cy="625666"/>
            <a:chOff x="0" y="0"/>
            <a:chExt cx="775315" cy="224225"/>
          </a:xfrm>
          <a:solidFill>
            <a:srgbClr val="394A99"/>
          </a:solidFill>
        </p:grpSpPr>
        <p:sp>
          <p:nvSpPr>
            <p:cNvPr id="85" name="Freeform 23">
              <a:extLst>
                <a:ext uri="{FF2B5EF4-FFF2-40B4-BE49-F238E27FC236}">
                  <a16:creationId xmlns:a16="http://schemas.microsoft.com/office/drawing/2014/main" id="{48486D50-E189-23B7-96FA-7FBD5DF1DBEC}"/>
                </a:ext>
              </a:extLst>
            </p:cNvPr>
            <p:cNvSpPr/>
            <p:nvPr/>
          </p:nvSpPr>
          <p:spPr>
            <a:xfrm>
              <a:off x="0" y="0"/>
              <a:ext cx="775315" cy="224225"/>
            </a:xfrm>
            <a:custGeom>
              <a:avLst/>
              <a:gdLst/>
              <a:ahLst/>
              <a:cxnLst/>
              <a:rect l="l" t="t" r="r" b="b"/>
              <a:pathLst>
                <a:path w="775315" h="224225">
                  <a:moveTo>
                    <a:pt x="0" y="0"/>
                  </a:moveTo>
                  <a:lnTo>
                    <a:pt x="775315" y="0"/>
                  </a:lnTo>
                  <a:lnTo>
                    <a:pt x="775315" y="224225"/>
                  </a:lnTo>
                  <a:lnTo>
                    <a:pt x="0" y="224225"/>
                  </a:lnTo>
                  <a:close/>
                </a:path>
              </a:pathLst>
            </a:custGeom>
            <a:grpFill/>
          </p:spPr>
          <p:txBody>
            <a:bodyPr/>
            <a:lstStyle/>
            <a:p>
              <a:endParaRPr lang="fr-FR"/>
            </a:p>
          </p:txBody>
        </p:sp>
        <p:sp>
          <p:nvSpPr>
            <p:cNvPr id="86" name="TextBox 24">
              <a:extLst>
                <a:ext uri="{FF2B5EF4-FFF2-40B4-BE49-F238E27FC236}">
                  <a16:creationId xmlns:a16="http://schemas.microsoft.com/office/drawing/2014/main" id="{9BE77211-956E-E93F-4F81-34A997907B87}"/>
                </a:ext>
              </a:extLst>
            </p:cNvPr>
            <p:cNvSpPr txBox="1"/>
            <p:nvPr/>
          </p:nvSpPr>
          <p:spPr>
            <a:xfrm>
              <a:off x="0" y="-38100"/>
              <a:ext cx="775315" cy="262325"/>
            </a:xfrm>
            <a:prstGeom prst="rect">
              <a:avLst/>
            </a:prstGeom>
            <a:grpFill/>
          </p:spPr>
          <p:txBody>
            <a:bodyPr lIns="49412" tIns="49412" rIns="49412" bIns="49412" rtlCol="0" anchor="ctr"/>
            <a:lstStyle/>
            <a:p>
              <a:pPr algn="ctr">
                <a:lnSpc>
                  <a:spcPts val="2451"/>
                </a:lnSpc>
              </a:pPr>
              <a:endParaRPr/>
            </a:p>
          </p:txBody>
        </p:sp>
      </p:grpSp>
      <p:sp>
        <p:nvSpPr>
          <p:cNvPr id="90" name="TextBox 26">
            <a:extLst>
              <a:ext uri="{FF2B5EF4-FFF2-40B4-BE49-F238E27FC236}">
                <a16:creationId xmlns:a16="http://schemas.microsoft.com/office/drawing/2014/main" id="{E79647DE-AE2B-4A32-93CA-2D1CCDFC375D}"/>
              </a:ext>
            </a:extLst>
          </p:cNvPr>
          <p:cNvSpPr txBox="1"/>
          <p:nvPr userDrawn="1"/>
        </p:nvSpPr>
        <p:spPr>
          <a:xfrm>
            <a:off x="7715341" y="5742310"/>
            <a:ext cx="3373698" cy="746486"/>
          </a:xfrm>
          <a:prstGeom prst="rect">
            <a:avLst/>
          </a:prstGeom>
        </p:spPr>
        <p:txBody>
          <a:bodyPr wrap="square" lIns="0" tIns="0" rIns="0" bIns="0" rtlCol="0" anchor="t">
            <a:spAutoFit/>
          </a:bodyPr>
          <a:lstStyle/>
          <a:p>
            <a:pPr algn="ctr">
              <a:lnSpc>
                <a:spcPts val="2949"/>
              </a:lnSpc>
            </a:pPr>
            <a:r>
              <a:rPr lang="en-US" sz="3277" b="1" dirty="0">
                <a:solidFill>
                  <a:srgbClr val="FFFFFF"/>
                </a:solidFill>
                <a:latin typeface="Sifonn"/>
                <a:ea typeface="Sifonn"/>
                <a:cs typeface="Sifonn"/>
                <a:sym typeface="Sifonn"/>
              </a:rPr>
              <a:t>Disponible </a:t>
            </a:r>
            <a:r>
              <a:rPr lang="en-US" sz="3277" b="1" dirty="0" err="1">
                <a:solidFill>
                  <a:srgbClr val="FFFFFF"/>
                </a:solidFill>
                <a:latin typeface="Sifonn"/>
                <a:ea typeface="Sifonn"/>
                <a:cs typeface="Sifonn"/>
                <a:sym typeface="Sifonn"/>
              </a:rPr>
              <a:t>jusqu’au</a:t>
            </a:r>
            <a:endParaRPr lang="en-US" sz="3277" b="1" dirty="0">
              <a:solidFill>
                <a:srgbClr val="FFFFFF"/>
              </a:solidFill>
              <a:latin typeface="Sifonn"/>
              <a:ea typeface="Sifonn"/>
              <a:cs typeface="Sifonn"/>
              <a:sym typeface="Sifonn"/>
            </a:endParaRPr>
          </a:p>
        </p:txBody>
      </p:sp>
      <p:sp>
        <p:nvSpPr>
          <p:cNvPr id="91" name="Parallélogramme 90">
            <a:extLst>
              <a:ext uri="{FF2B5EF4-FFF2-40B4-BE49-F238E27FC236}">
                <a16:creationId xmlns:a16="http://schemas.microsoft.com/office/drawing/2014/main" id="{120C2D2C-66BB-0F7B-957B-21825A877C83}"/>
              </a:ext>
            </a:extLst>
          </p:cNvPr>
          <p:cNvSpPr/>
          <p:nvPr userDrawn="1"/>
        </p:nvSpPr>
        <p:spPr>
          <a:xfrm>
            <a:off x="-281751" y="2673849"/>
            <a:ext cx="3175732" cy="700262"/>
          </a:xfrm>
          <a:prstGeom prst="parallelogram">
            <a:avLst/>
          </a:prstGeom>
          <a:solidFill>
            <a:srgbClr val="394A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5" name="Image 94" descr="Une image contenant Police, Graphique, symbole, capture d’écran&#10;&#10;Le contenu généré par l’IA peut être incorrect.">
            <a:extLst>
              <a:ext uri="{FF2B5EF4-FFF2-40B4-BE49-F238E27FC236}">
                <a16:creationId xmlns:a16="http://schemas.microsoft.com/office/drawing/2014/main" id="{1F728B5B-FA96-E6E3-61A6-FECDD0518475}"/>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8236956" y="178823"/>
            <a:ext cx="3554497" cy="817453"/>
          </a:xfrm>
          <a:prstGeom prst="rect">
            <a:avLst/>
          </a:prstGeom>
        </p:spPr>
      </p:pic>
      <p:sp>
        <p:nvSpPr>
          <p:cNvPr id="78" name="Freeform 39">
            <a:extLst>
              <a:ext uri="{FF2B5EF4-FFF2-40B4-BE49-F238E27FC236}">
                <a16:creationId xmlns:a16="http://schemas.microsoft.com/office/drawing/2014/main" id="{E646477C-AA38-0896-45B5-8011B32561BC}"/>
              </a:ext>
            </a:extLst>
          </p:cNvPr>
          <p:cNvSpPr/>
          <p:nvPr userDrawn="1"/>
        </p:nvSpPr>
        <p:spPr>
          <a:xfrm rot="-5399999">
            <a:off x="3020464" y="6126498"/>
            <a:ext cx="459963" cy="535620"/>
          </a:xfrm>
          <a:custGeom>
            <a:avLst/>
            <a:gdLst/>
            <a:ahLst/>
            <a:cxnLst/>
            <a:rect l="l" t="t" r="r" b="b"/>
            <a:pathLst>
              <a:path w="459963" h="535620">
                <a:moveTo>
                  <a:pt x="0" y="0"/>
                </a:moveTo>
                <a:lnTo>
                  <a:pt x="459963" y="0"/>
                </a:lnTo>
                <a:lnTo>
                  <a:pt x="459963" y="535620"/>
                </a:lnTo>
                <a:lnTo>
                  <a:pt x="0" y="5356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fr-FR" b="0" dirty="0"/>
          </a:p>
        </p:txBody>
      </p:sp>
    </p:spTree>
    <p:extLst>
      <p:ext uri="{BB962C8B-B14F-4D97-AF65-F5344CB8AC3E}">
        <p14:creationId xmlns:p14="http://schemas.microsoft.com/office/powerpoint/2010/main" val="1511119376"/>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9" name="Freeform 2">
            <a:extLst>
              <a:ext uri="{FF2B5EF4-FFF2-40B4-BE49-F238E27FC236}">
                <a16:creationId xmlns:a16="http://schemas.microsoft.com/office/drawing/2014/main" id="{978B3335-EA60-378B-48A2-AE8F952DE9FD}"/>
              </a:ext>
            </a:extLst>
          </p:cNvPr>
          <p:cNvSpPr/>
          <p:nvPr userDrawn="1"/>
        </p:nvSpPr>
        <p:spPr>
          <a:xfrm>
            <a:off x="324545" y="3070797"/>
            <a:ext cx="375315" cy="375315"/>
          </a:xfrm>
          <a:custGeom>
            <a:avLst/>
            <a:gdLst/>
            <a:ahLst/>
            <a:cxnLst/>
            <a:rect l="l" t="t" r="r" b="b"/>
            <a:pathLst>
              <a:path w="375315" h="375315">
                <a:moveTo>
                  <a:pt x="0" y="0"/>
                </a:moveTo>
                <a:lnTo>
                  <a:pt x="375315" y="0"/>
                </a:lnTo>
                <a:lnTo>
                  <a:pt x="375315" y="375315"/>
                </a:lnTo>
                <a:lnTo>
                  <a:pt x="0" y="375315"/>
                </a:lnTo>
                <a:lnTo>
                  <a:pt x="0" y="0"/>
                </a:lnTo>
                <a:close/>
              </a:path>
            </a:pathLst>
          </a:custGeom>
          <a:solidFill>
            <a:srgbClr val="394A99"/>
          </a:solidFill>
        </p:spPr>
        <p:txBody>
          <a:bodyPr/>
          <a:lstStyle/>
          <a:p>
            <a:endParaRPr lang="fr-FR"/>
          </a:p>
        </p:txBody>
      </p:sp>
      <p:sp>
        <p:nvSpPr>
          <p:cNvPr id="20" name="Freeform 3">
            <a:extLst>
              <a:ext uri="{FF2B5EF4-FFF2-40B4-BE49-F238E27FC236}">
                <a16:creationId xmlns:a16="http://schemas.microsoft.com/office/drawing/2014/main" id="{72B03D8D-273F-96A8-B7AA-9D4CDA88DC43}"/>
              </a:ext>
            </a:extLst>
          </p:cNvPr>
          <p:cNvSpPr/>
          <p:nvPr userDrawn="1"/>
        </p:nvSpPr>
        <p:spPr>
          <a:xfrm>
            <a:off x="324545" y="3791559"/>
            <a:ext cx="375315" cy="375315"/>
          </a:xfrm>
          <a:custGeom>
            <a:avLst/>
            <a:gdLst/>
            <a:ahLst/>
            <a:cxnLst/>
            <a:rect l="l" t="t" r="r" b="b"/>
            <a:pathLst>
              <a:path w="375315" h="375315">
                <a:moveTo>
                  <a:pt x="0" y="0"/>
                </a:moveTo>
                <a:lnTo>
                  <a:pt x="375315" y="0"/>
                </a:lnTo>
                <a:lnTo>
                  <a:pt x="375315" y="375315"/>
                </a:lnTo>
                <a:lnTo>
                  <a:pt x="0" y="375315"/>
                </a:lnTo>
                <a:lnTo>
                  <a:pt x="0" y="0"/>
                </a:lnTo>
                <a:close/>
              </a:path>
            </a:pathLst>
          </a:custGeom>
          <a:solidFill>
            <a:srgbClr val="394A99"/>
          </a:solidFill>
        </p:spPr>
        <p:txBody>
          <a:bodyPr/>
          <a:lstStyle/>
          <a:p>
            <a:endParaRPr lang="fr-FR"/>
          </a:p>
        </p:txBody>
      </p:sp>
      <p:sp>
        <p:nvSpPr>
          <p:cNvPr id="21" name="Freeform 4">
            <a:extLst>
              <a:ext uri="{FF2B5EF4-FFF2-40B4-BE49-F238E27FC236}">
                <a16:creationId xmlns:a16="http://schemas.microsoft.com/office/drawing/2014/main" id="{45645D98-DBA1-ADD0-16B2-230DBA4A00F0}"/>
              </a:ext>
            </a:extLst>
          </p:cNvPr>
          <p:cNvSpPr/>
          <p:nvPr userDrawn="1"/>
        </p:nvSpPr>
        <p:spPr>
          <a:xfrm>
            <a:off x="324545" y="4512321"/>
            <a:ext cx="375315" cy="375315"/>
          </a:xfrm>
          <a:custGeom>
            <a:avLst/>
            <a:gdLst/>
            <a:ahLst/>
            <a:cxnLst/>
            <a:rect l="l" t="t" r="r" b="b"/>
            <a:pathLst>
              <a:path w="375315" h="375315">
                <a:moveTo>
                  <a:pt x="0" y="0"/>
                </a:moveTo>
                <a:lnTo>
                  <a:pt x="375315" y="0"/>
                </a:lnTo>
                <a:lnTo>
                  <a:pt x="375315" y="375315"/>
                </a:lnTo>
                <a:lnTo>
                  <a:pt x="0" y="375315"/>
                </a:lnTo>
                <a:lnTo>
                  <a:pt x="0" y="0"/>
                </a:lnTo>
                <a:close/>
              </a:path>
            </a:pathLst>
          </a:custGeom>
          <a:solidFill>
            <a:srgbClr val="394A99"/>
          </a:solidFill>
        </p:spPr>
        <p:txBody>
          <a:bodyPr/>
          <a:lstStyle/>
          <a:p>
            <a:endParaRPr lang="fr-FR"/>
          </a:p>
        </p:txBody>
      </p:sp>
      <p:sp>
        <p:nvSpPr>
          <p:cNvPr id="22" name="Freeform 5">
            <a:extLst>
              <a:ext uri="{FF2B5EF4-FFF2-40B4-BE49-F238E27FC236}">
                <a16:creationId xmlns:a16="http://schemas.microsoft.com/office/drawing/2014/main" id="{14BA105B-3770-66B8-43F5-2DA067B445E5}"/>
              </a:ext>
            </a:extLst>
          </p:cNvPr>
          <p:cNvSpPr/>
          <p:nvPr userDrawn="1"/>
        </p:nvSpPr>
        <p:spPr>
          <a:xfrm>
            <a:off x="324545" y="5233084"/>
            <a:ext cx="375315" cy="375315"/>
          </a:xfrm>
          <a:custGeom>
            <a:avLst/>
            <a:gdLst/>
            <a:ahLst/>
            <a:cxnLst/>
            <a:rect l="l" t="t" r="r" b="b"/>
            <a:pathLst>
              <a:path w="375315" h="375315">
                <a:moveTo>
                  <a:pt x="0" y="0"/>
                </a:moveTo>
                <a:lnTo>
                  <a:pt x="375315" y="0"/>
                </a:lnTo>
                <a:lnTo>
                  <a:pt x="375315" y="375315"/>
                </a:lnTo>
                <a:lnTo>
                  <a:pt x="0" y="375315"/>
                </a:lnTo>
                <a:lnTo>
                  <a:pt x="0" y="0"/>
                </a:lnTo>
                <a:close/>
              </a:path>
            </a:pathLst>
          </a:custGeom>
          <a:solidFill>
            <a:srgbClr val="394A99"/>
          </a:solidFill>
        </p:spPr>
        <p:txBody>
          <a:bodyPr/>
          <a:lstStyle/>
          <a:p>
            <a:endParaRPr lang="fr-FR"/>
          </a:p>
        </p:txBody>
      </p:sp>
      <p:grpSp>
        <p:nvGrpSpPr>
          <p:cNvPr id="23" name="Group 7">
            <a:extLst>
              <a:ext uri="{FF2B5EF4-FFF2-40B4-BE49-F238E27FC236}">
                <a16:creationId xmlns:a16="http://schemas.microsoft.com/office/drawing/2014/main" id="{32C472CF-239A-9744-158A-3F6A206B3A56}"/>
              </a:ext>
            </a:extLst>
          </p:cNvPr>
          <p:cNvGrpSpPr/>
          <p:nvPr userDrawn="1"/>
        </p:nvGrpSpPr>
        <p:grpSpPr>
          <a:xfrm>
            <a:off x="-266700" y="5910321"/>
            <a:ext cx="12763500" cy="1150879"/>
            <a:chOff x="0" y="0"/>
            <a:chExt cx="4054652" cy="339627"/>
          </a:xfrm>
          <a:solidFill>
            <a:srgbClr val="394A99"/>
          </a:solidFill>
        </p:grpSpPr>
        <p:sp>
          <p:nvSpPr>
            <p:cNvPr id="24" name="Freeform 8">
              <a:extLst>
                <a:ext uri="{FF2B5EF4-FFF2-40B4-BE49-F238E27FC236}">
                  <a16:creationId xmlns:a16="http://schemas.microsoft.com/office/drawing/2014/main" id="{D41A4A0D-B8DD-B149-E09B-CEAAF10990CC}"/>
                </a:ext>
              </a:extLst>
            </p:cNvPr>
            <p:cNvSpPr/>
            <p:nvPr/>
          </p:nvSpPr>
          <p:spPr>
            <a:xfrm>
              <a:off x="0" y="0"/>
              <a:ext cx="4054652" cy="339627"/>
            </a:xfrm>
            <a:custGeom>
              <a:avLst/>
              <a:gdLst/>
              <a:ahLst/>
              <a:cxnLst/>
              <a:rect l="l" t="t" r="r" b="b"/>
              <a:pathLst>
                <a:path w="4054652" h="339627">
                  <a:moveTo>
                    <a:pt x="0" y="0"/>
                  </a:moveTo>
                  <a:lnTo>
                    <a:pt x="4054652" y="0"/>
                  </a:lnTo>
                  <a:lnTo>
                    <a:pt x="4054652" y="339627"/>
                  </a:lnTo>
                  <a:lnTo>
                    <a:pt x="0" y="339627"/>
                  </a:lnTo>
                  <a:close/>
                </a:path>
              </a:pathLst>
            </a:custGeom>
            <a:grpFill/>
          </p:spPr>
          <p:txBody>
            <a:bodyPr/>
            <a:lstStyle/>
            <a:p>
              <a:endParaRPr lang="fr-FR"/>
            </a:p>
          </p:txBody>
        </p:sp>
        <p:sp>
          <p:nvSpPr>
            <p:cNvPr id="25" name="TextBox 9">
              <a:extLst>
                <a:ext uri="{FF2B5EF4-FFF2-40B4-BE49-F238E27FC236}">
                  <a16:creationId xmlns:a16="http://schemas.microsoft.com/office/drawing/2014/main" id="{46C875BA-8F1E-050C-54A2-1BD15A2F342F}"/>
                </a:ext>
              </a:extLst>
            </p:cNvPr>
            <p:cNvSpPr txBox="1"/>
            <p:nvPr/>
          </p:nvSpPr>
          <p:spPr>
            <a:xfrm>
              <a:off x="0" y="-28575"/>
              <a:ext cx="4054652" cy="368202"/>
            </a:xfrm>
            <a:prstGeom prst="rect">
              <a:avLst/>
            </a:prstGeom>
            <a:grpFill/>
          </p:spPr>
          <p:txBody>
            <a:bodyPr lIns="49412" tIns="49412" rIns="49412" bIns="49412" rtlCol="0" anchor="ctr"/>
            <a:lstStyle/>
            <a:p>
              <a:pPr algn="ctr">
                <a:lnSpc>
                  <a:spcPts val="2042"/>
                </a:lnSpc>
              </a:pPr>
              <a:endParaRPr/>
            </a:p>
          </p:txBody>
        </p:sp>
      </p:grpSp>
      <p:grpSp>
        <p:nvGrpSpPr>
          <p:cNvPr id="26" name="Group 10">
            <a:extLst>
              <a:ext uri="{FF2B5EF4-FFF2-40B4-BE49-F238E27FC236}">
                <a16:creationId xmlns:a16="http://schemas.microsoft.com/office/drawing/2014/main" id="{4A4C5B24-F8C8-E582-A762-F75EA3F6DBFB}"/>
              </a:ext>
            </a:extLst>
          </p:cNvPr>
          <p:cNvGrpSpPr/>
          <p:nvPr userDrawn="1"/>
        </p:nvGrpSpPr>
        <p:grpSpPr>
          <a:xfrm>
            <a:off x="4401212" y="-348239"/>
            <a:ext cx="3261176" cy="8516174"/>
            <a:chOff x="0" y="0"/>
            <a:chExt cx="1168732" cy="3052005"/>
          </a:xfrm>
        </p:grpSpPr>
        <p:sp>
          <p:nvSpPr>
            <p:cNvPr id="27" name="Freeform 11">
              <a:extLst>
                <a:ext uri="{FF2B5EF4-FFF2-40B4-BE49-F238E27FC236}">
                  <a16:creationId xmlns:a16="http://schemas.microsoft.com/office/drawing/2014/main" id="{AD63ACB6-0531-6275-29B2-157E1E41FD48}"/>
                </a:ext>
              </a:extLst>
            </p:cNvPr>
            <p:cNvSpPr/>
            <p:nvPr/>
          </p:nvSpPr>
          <p:spPr>
            <a:xfrm>
              <a:off x="0" y="0"/>
              <a:ext cx="1168732" cy="3052005"/>
            </a:xfrm>
            <a:custGeom>
              <a:avLst/>
              <a:gdLst/>
              <a:ahLst/>
              <a:cxnLst/>
              <a:rect l="l" t="t" r="r" b="b"/>
              <a:pathLst>
                <a:path w="1168732" h="3052005">
                  <a:moveTo>
                    <a:pt x="18992" y="0"/>
                  </a:moveTo>
                  <a:lnTo>
                    <a:pt x="1149740" y="0"/>
                  </a:lnTo>
                  <a:cubicBezTo>
                    <a:pt x="1154777" y="0"/>
                    <a:pt x="1159608" y="2001"/>
                    <a:pt x="1163170" y="5563"/>
                  </a:cubicBezTo>
                  <a:cubicBezTo>
                    <a:pt x="1166731" y="9124"/>
                    <a:pt x="1168732" y="13955"/>
                    <a:pt x="1168732" y="18992"/>
                  </a:cubicBezTo>
                  <a:lnTo>
                    <a:pt x="1168732" y="3033013"/>
                  </a:lnTo>
                  <a:cubicBezTo>
                    <a:pt x="1168732" y="3043502"/>
                    <a:pt x="1160229" y="3052005"/>
                    <a:pt x="1149740" y="3052005"/>
                  </a:cubicBezTo>
                  <a:lnTo>
                    <a:pt x="18992" y="3052005"/>
                  </a:lnTo>
                  <a:cubicBezTo>
                    <a:pt x="8503" y="3052005"/>
                    <a:pt x="0" y="3043502"/>
                    <a:pt x="0" y="3033013"/>
                  </a:cubicBezTo>
                  <a:lnTo>
                    <a:pt x="0" y="18992"/>
                  </a:lnTo>
                  <a:cubicBezTo>
                    <a:pt x="0" y="8503"/>
                    <a:pt x="8503" y="0"/>
                    <a:pt x="18992" y="0"/>
                  </a:cubicBezTo>
                  <a:close/>
                </a:path>
              </a:pathLst>
            </a:custGeom>
            <a:solidFill>
              <a:srgbClr val="F2F2F2"/>
            </a:solidFill>
          </p:spPr>
          <p:txBody>
            <a:bodyPr/>
            <a:lstStyle/>
            <a:p>
              <a:endParaRPr lang="fr-FR"/>
            </a:p>
          </p:txBody>
        </p:sp>
        <p:sp>
          <p:nvSpPr>
            <p:cNvPr id="28" name="TextBox 12">
              <a:extLst>
                <a:ext uri="{FF2B5EF4-FFF2-40B4-BE49-F238E27FC236}">
                  <a16:creationId xmlns:a16="http://schemas.microsoft.com/office/drawing/2014/main" id="{8A789E3A-CFB2-0A58-95E0-0FDB39640069}"/>
                </a:ext>
              </a:extLst>
            </p:cNvPr>
            <p:cNvSpPr txBox="1"/>
            <p:nvPr/>
          </p:nvSpPr>
          <p:spPr>
            <a:xfrm>
              <a:off x="0" y="-28575"/>
              <a:ext cx="1168732" cy="3080580"/>
            </a:xfrm>
            <a:prstGeom prst="rect">
              <a:avLst/>
            </a:prstGeom>
          </p:spPr>
          <p:txBody>
            <a:bodyPr lIns="49412" tIns="49412" rIns="49412" bIns="49412" rtlCol="0" anchor="ctr"/>
            <a:lstStyle/>
            <a:p>
              <a:pPr algn="ctr">
                <a:lnSpc>
                  <a:spcPts val="2042"/>
                </a:lnSpc>
              </a:pPr>
              <a:endParaRPr/>
            </a:p>
          </p:txBody>
        </p:sp>
      </p:grpSp>
      <p:sp>
        <p:nvSpPr>
          <p:cNvPr id="30" name="TextBox 28">
            <a:extLst>
              <a:ext uri="{FF2B5EF4-FFF2-40B4-BE49-F238E27FC236}">
                <a16:creationId xmlns:a16="http://schemas.microsoft.com/office/drawing/2014/main" id="{92D7582F-1FEB-F709-220C-13D041B340ED}"/>
              </a:ext>
            </a:extLst>
          </p:cNvPr>
          <p:cNvSpPr txBox="1"/>
          <p:nvPr userDrawn="1"/>
        </p:nvSpPr>
        <p:spPr>
          <a:xfrm>
            <a:off x="264208" y="2300131"/>
            <a:ext cx="4137004" cy="360163"/>
          </a:xfrm>
          <a:prstGeom prst="rect">
            <a:avLst/>
          </a:prstGeom>
        </p:spPr>
        <p:txBody>
          <a:bodyPr wrap="square" lIns="0" tIns="0" rIns="0" bIns="0" rtlCol="0" anchor="t">
            <a:spAutoFit/>
          </a:bodyPr>
          <a:lstStyle/>
          <a:p>
            <a:pPr algn="l">
              <a:lnSpc>
                <a:spcPts val="2801"/>
              </a:lnSpc>
            </a:pPr>
            <a:r>
              <a:rPr lang="en-US" sz="3112" b="1" dirty="0">
                <a:solidFill>
                  <a:srgbClr val="0C113E"/>
                </a:solidFill>
                <a:latin typeface="Sifonn"/>
                <a:ea typeface="Sifonn"/>
                <a:cs typeface="Sifonn"/>
                <a:sym typeface="Sifonn"/>
              </a:rPr>
              <a:t>A </a:t>
            </a:r>
            <a:r>
              <a:rPr lang="en-US" sz="3112" b="1" dirty="0" err="1">
                <a:solidFill>
                  <a:srgbClr val="0C113E"/>
                </a:solidFill>
                <a:latin typeface="Sifonn"/>
                <a:ea typeface="Sifonn"/>
                <a:cs typeface="Sifonn"/>
                <a:sym typeface="Sifonn"/>
              </a:rPr>
              <a:t>propos</a:t>
            </a:r>
            <a:r>
              <a:rPr lang="en-US" sz="3112" b="1" dirty="0">
                <a:solidFill>
                  <a:srgbClr val="0C113E"/>
                </a:solidFill>
                <a:latin typeface="Sifonn"/>
                <a:ea typeface="Sifonn"/>
                <a:cs typeface="Sifonn"/>
                <a:sym typeface="Sifonn"/>
              </a:rPr>
              <a:t> du </a:t>
            </a:r>
            <a:r>
              <a:rPr lang="en-US" sz="3112" b="1" dirty="0" err="1">
                <a:solidFill>
                  <a:srgbClr val="0C113E"/>
                </a:solidFill>
                <a:latin typeface="Sifonn"/>
                <a:ea typeface="Sifonn"/>
                <a:cs typeface="Sifonn"/>
                <a:sym typeface="Sifonn"/>
              </a:rPr>
              <a:t>titulaire</a:t>
            </a:r>
            <a:endParaRPr lang="en-US" sz="3112" b="1" dirty="0">
              <a:solidFill>
                <a:srgbClr val="0C113E"/>
              </a:solidFill>
              <a:latin typeface="Sifonn"/>
              <a:ea typeface="Sifonn"/>
              <a:cs typeface="Sifonn"/>
              <a:sym typeface="Sifonn"/>
            </a:endParaRPr>
          </a:p>
        </p:txBody>
      </p:sp>
      <p:sp>
        <p:nvSpPr>
          <p:cNvPr id="32" name="TextBox 34">
            <a:extLst>
              <a:ext uri="{FF2B5EF4-FFF2-40B4-BE49-F238E27FC236}">
                <a16:creationId xmlns:a16="http://schemas.microsoft.com/office/drawing/2014/main" id="{51A86505-E0EC-883D-B035-3C27B0AECB4E}"/>
              </a:ext>
            </a:extLst>
          </p:cNvPr>
          <p:cNvSpPr txBox="1"/>
          <p:nvPr userDrawn="1"/>
        </p:nvSpPr>
        <p:spPr>
          <a:xfrm>
            <a:off x="4530380" y="762308"/>
            <a:ext cx="3002840" cy="359073"/>
          </a:xfrm>
          <a:prstGeom prst="rect">
            <a:avLst/>
          </a:prstGeom>
        </p:spPr>
        <p:txBody>
          <a:bodyPr wrap="square" lIns="0" tIns="0" rIns="0" bIns="0" rtlCol="0" anchor="t">
            <a:spAutoFit/>
          </a:bodyPr>
          <a:lstStyle/>
          <a:p>
            <a:pPr algn="ctr">
              <a:lnSpc>
                <a:spcPts val="2801"/>
              </a:lnSpc>
            </a:pPr>
            <a:r>
              <a:rPr lang="en-US" sz="3112" b="1" dirty="0">
                <a:solidFill>
                  <a:srgbClr val="0C113E"/>
                </a:solidFill>
                <a:latin typeface="Sifonn"/>
                <a:ea typeface="Sifonn"/>
                <a:cs typeface="Sifonn"/>
                <a:sym typeface="Sifonn"/>
              </a:rPr>
              <a:t>Les + de </a:t>
            </a:r>
            <a:r>
              <a:rPr lang="en-US" sz="3112" b="1" dirty="0" err="1">
                <a:solidFill>
                  <a:srgbClr val="0C113E"/>
                </a:solidFill>
                <a:latin typeface="Sifonn"/>
                <a:ea typeface="Sifonn"/>
                <a:cs typeface="Sifonn"/>
                <a:sym typeface="Sifonn"/>
              </a:rPr>
              <a:t>l’offre</a:t>
            </a:r>
            <a:endParaRPr lang="en-US" sz="3112" b="1" dirty="0">
              <a:solidFill>
                <a:srgbClr val="0C113E"/>
              </a:solidFill>
              <a:latin typeface="Sifonn"/>
              <a:ea typeface="Sifonn"/>
              <a:cs typeface="Sifonn"/>
              <a:sym typeface="Sifonn"/>
            </a:endParaRPr>
          </a:p>
        </p:txBody>
      </p:sp>
      <p:sp>
        <p:nvSpPr>
          <p:cNvPr id="35" name="Freeform 39">
            <a:extLst>
              <a:ext uri="{FF2B5EF4-FFF2-40B4-BE49-F238E27FC236}">
                <a16:creationId xmlns:a16="http://schemas.microsoft.com/office/drawing/2014/main" id="{80B1237E-A17B-23F8-EAB2-9F4242072F29}"/>
              </a:ext>
            </a:extLst>
          </p:cNvPr>
          <p:cNvSpPr/>
          <p:nvPr userDrawn="1"/>
        </p:nvSpPr>
        <p:spPr>
          <a:xfrm rot="-5399999">
            <a:off x="3666838" y="2857018"/>
            <a:ext cx="386343" cy="449890"/>
          </a:xfrm>
          <a:custGeom>
            <a:avLst/>
            <a:gdLst/>
            <a:ahLst/>
            <a:cxnLst/>
            <a:rect l="l" t="t" r="r" b="b"/>
            <a:pathLst>
              <a:path w="386343" h="449890">
                <a:moveTo>
                  <a:pt x="0" y="0"/>
                </a:moveTo>
                <a:lnTo>
                  <a:pt x="386343" y="0"/>
                </a:lnTo>
                <a:lnTo>
                  <a:pt x="386343" y="449890"/>
                </a:lnTo>
                <a:lnTo>
                  <a:pt x="0" y="44989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fr-FR"/>
          </a:p>
        </p:txBody>
      </p:sp>
    </p:spTree>
    <p:extLst>
      <p:ext uri="{BB962C8B-B14F-4D97-AF65-F5344CB8AC3E}">
        <p14:creationId xmlns:p14="http://schemas.microsoft.com/office/powerpoint/2010/main" val="2541639247"/>
      </p:ext>
    </p:extLst>
  </p:cSld>
  <p:clrMap bg1="lt1" tx1="dk1" bg2="lt2" tx2="dk2" accent1="accent1" accent2="accent2" accent3="accent3" accent4="accent4" accent5="accent5" accent6="accent6" hlink="hlink" folHlink="folHlink"/>
  <p:sldLayoutIdLst>
    <p:sldLayoutId id="214748365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A838F2E6-61E6-B588-5717-3F274F54DCE0}"/>
              </a:ext>
            </a:extLst>
          </p:cNvPr>
          <p:cNvSpPr>
            <a:spLocks noGrp="1"/>
          </p:cNvSpPr>
          <p:nvPr>
            <p:ph type="body" sz="quarter" idx="13"/>
          </p:nvPr>
        </p:nvSpPr>
        <p:spPr/>
        <p:txBody>
          <a:bodyPr/>
          <a:lstStyle/>
          <a:p>
            <a:pPr algn="ctr"/>
            <a:r>
              <a:rPr lang="fr-FR" dirty="0">
                <a:latin typeface="Franklin Gothic Heavy" panose="020B0903020102020204" pitchFamily="34" charset="0"/>
              </a:rPr>
              <a:t>PRATICIMA</a:t>
            </a:r>
          </a:p>
        </p:txBody>
      </p:sp>
      <p:sp>
        <p:nvSpPr>
          <p:cNvPr id="6" name="Espace réservé du texte 5">
            <a:extLst>
              <a:ext uri="{FF2B5EF4-FFF2-40B4-BE49-F238E27FC236}">
                <a16:creationId xmlns:a16="http://schemas.microsoft.com/office/drawing/2014/main" id="{BC9D9549-B13C-3D70-6CC9-E0B5F9504865}"/>
              </a:ext>
            </a:extLst>
          </p:cNvPr>
          <p:cNvSpPr>
            <a:spLocks noGrp="1"/>
          </p:cNvSpPr>
          <p:nvPr>
            <p:ph type="body" sz="quarter" idx="14"/>
          </p:nvPr>
        </p:nvSpPr>
        <p:spPr/>
        <p:txBody>
          <a:bodyPr/>
          <a:lstStyle/>
          <a:p>
            <a:r>
              <a:rPr lang="fr-FR" dirty="0"/>
              <a:t>Chariot de soin motorisé</a:t>
            </a:r>
          </a:p>
        </p:txBody>
      </p:sp>
      <p:sp>
        <p:nvSpPr>
          <p:cNvPr id="7" name="Espace réservé du texte 6">
            <a:extLst>
              <a:ext uri="{FF2B5EF4-FFF2-40B4-BE49-F238E27FC236}">
                <a16:creationId xmlns:a16="http://schemas.microsoft.com/office/drawing/2014/main" id="{0503599A-50F1-CF32-0D54-1CB3E9F0A5E2}"/>
              </a:ext>
            </a:extLst>
          </p:cNvPr>
          <p:cNvSpPr>
            <a:spLocks noGrp="1"/>
          </p:cNvSpPr>
          <p:nvPr>
            <p:ph type="body" sz="quarter" idx="15"/>
          </p:nvPr>
        </p:nvSpPr>
        <p:spPr/>
        <p:txBody>
          <a:bodyPr/>
          <a:lstStyle/>
          <a:p>
            <a:r>
              <a:rPr lang="fr-FR" dirty="0"/>
              <a:t>2024-R079 </a:t>
            </a:r>
          </a:p>
        </p:txBody>
      </p:sp>
      <p:sp>
        <p:nvSpPr>
          <p:cNvPr id="8" name="Espace réservé du texte 7">
            <a:extLst>
              <a:ext uri="{FF2B5EF4-FFF2-40B4-BE49-F238E27FC236}">
                <a16:creationId xmlns:a16="http://schemas.microsoft.com/office/drawing/2014/main" id="{A2026F8F-3452-8BD5-0ABC-E666E8D490BB}"/>
              </a:ext>
            </a:extLst>
          </p:cNvPr>
          <p:cNvSpPr>
            <a:spLocks noGrp="1"/>
          </p:cNvSpPr>
          <p:nvPr>
            <p:ph type="body" sz="quarter" idx="16"/>
          </p:nvPr>
        </p:nvSpPr>
        <p:spPr>
          <a:xfrm>
            <a:off x="169068" y="1490665"/>
            <a:ext cx="3774279" cy="1076325"/>
          </a:xfrm>
        </p:spPr>
        <p:txBody>
          <a:bodyPr/>
          <a:lstStyle/>
          <a:p>
            <a:r>
              <a:rPr lang="fr-FR" sz="1200" dirty="0"/>
              <a:t>Grâce à leur système de motorisation </a:t>
            </a:r>
            <a:r>
              <a:rPr lang="fr-FR" sz="1200" dirty="0" err="1"/>
              <a:t>EasyMoove</a:t>
            </a:r>
            <a:r>
              <a:rPr lang="fr-FR" sz="1200" baseline="30000" dirty="0"/>
              <a:t>®</a:t>
            </a:r>
            <a:r>
              <a:rPr lang="fr-FR" sz="1200" dirty="0"/>
              <a:t>, nos chariots de soins permettent de limiter les troubles </a:t>
            </a:r>
            <a:r>
              <a:rPr lang="fr-FR" sz="1200" dirty="0" err="1"/>
              <a:t>musculo-squelettiques</a:t>
            </a:r>
            <a:r>
              <a:rPr lang="fr-FR" sz="1200" dirty="0"/>
              <a:t> et d’améliorer le confort de travail des soignants. Cette technologie permet un contrôle optimal du chariot avec deux vitesses de conduite et une accélération progressive.</a:t>
            </a:r>
          </a:p>
          <a:p>
            <a:endParaRPr lang="fr-FR" sz="1200" dirty="0"/>
          </a:p>
        </p:txBody>
      </p:sp>
      <p:sp>
        <p:nvSpPr>
          <p:cNvPr id="9" name="Espace réservé du texte 8">
            <a:extLst>
              <a:ext uri="{FF2B5EF4-FFF2-40B4-BE49-F238E27FC236}">
                <a16:creationId xmlns:a16="http://schemas.microsoft.com/office/drawing/2014/main" id="{2CBFD624-8657-0254-50DF-C74684906D2B}"/>
              </a:ext>
            </a:extLst>
          </p:cNvPr>
          <p:cNvSpPr>
            <a:spLocks noGrp="1"/>
          </p:cNvSpPr>
          <p:nvPr>
            <p:ph type="body" sz="quarter" idx="17"/>
          </p:nvPr>
        </p:nvSpPr>
        <p:spPr>
          <a:xfrm>
            <a:off x="104776" y="2743204"/>
            <a:ext cx="2546060" cy="495300"/>
          </a:xfrm>
        </p:spPr>
        <p:txBody>
          <a:bodyPr/>
          <a:lstStyle/>
          <a:p>
            <a:r>
              <a:rPr lang="fr-FR" dirty="0"/>
              <a:t>Chariot de soins avec système de motorisation </a:t>
            </a:r>
          </a:p>
        </p:txBody>
      </p:sp>
      <p:sp>
        <p:nvSpPr>
          <p:cNvPr id="10" name="Espace réservé du texte 9">
            <a:extLst>
              <a:ext uri="{FF2B5EF4-FFF2-40B4-BE49-F238E27FC236}">
                <a16:creationId xmlns:a16="http://schemas.microsoft.com/office/drawing/2014/main" id="{C811BFEF-30F8-F980-8C7D-4B240C233DA1}"/>
              </a:ext>
            </a:extLst>
          </p:cNvPr>
          <p:cNvSpPr>
            <a:spLocks noGrp="1"/>
          </p:cNvSpPr>
          <p:nvPr>
            <p:ph type="body" sz="quarter" idx="18"/>
          </p:nvPr>
        </p:nvSpPr>
        <p:spPr>
          <a:xfrm>
            <a:off x="7765542" y="3097158"/>
            <a:ext cx="3179546" cy="495300"/>
          </a:xfrm>
        </p:spPr>
        <p:txBody>
          <a:bodyPr/>
          <a:lstStyle/>
          <a:p>
            <a:r>
              <a:rPr lang="fr-FR" dirty="0"/>
              <a:t>Chariot de change avec système de motorisation</a:t>
            </a:r>
          </a:p>
        </p:txBody>
      </p:sp>
      <p:sp>
        <p:nvSpPr>
          <p:cNvPr id="11" name="Espace réservé du texte 10">
            <a:extLst>
              <a:ext uri="{FF2B5EF4-FFF2-40B4-BE49-F238E27FC236}">
                <a16:creationId xmlns:a16="http://schemas.microsoft.com/office/drawing/2014/main" id="{134C4859-C0AB-201B-C916-050A7374BCF5}"/>
              </a:ext>
            </a:extLst>
          </p:cNvPr>
          <p:cNvSpPr>
            <a:spLocks noGrp="1"/>
          </p:cNvSpPr>
          <p:nvPr>
            <p:ph type="body" sz="quarter" idx="19"/>
          </p:nvPr>
        </p:nvSpPr>
        <p:spPr>
          <a:xfrm>
            <a:off x="4376055" y="3668713"/>
            <a:ext cx="2924177" cy="344488"/>
          </a:xfrm>
        </p:spPr>
        <p:txBody>
          <a:bodyPr/>
          <a:lstStyle/>
          <a:p>
            <a:pPr marL="0" indent="0">
              <a:buNone/>
            </a:pPr>
            <a:r>
              <a:rPr lang="fr-FR" sz="1400" dirty="0">
                <a:solidFill>
                  <a:schemeClr val="bg1"/>
                </a:solidFill>
                <a:latin typeface="+mj-lt"/>
              </a:rPr>
              <a:t>04 74 00 98 11</a:t>
            </a:r>
          </a:p>
        </p:txBody>
      </p:sp>
      <p:sp>
        <p:nvSpPr>
          <p:cNvPr id="12" name="Espace réservé du texte 11">
            <a:extLst>
              <a:ext uri="{FF2B5EF4-FFF2-40B4-BE49-F238E27FC236}">
                <a16:creationId xmlns:a16="http://schemas.microsoft.com/office/drawing/2014/main" id="{47E1506E-8492-945E-5920-942A41A7508E}"/>
              </a:ext>
            </a:extLst>
          </p:cNvPr>
          <p:cNvSpPr>
            <a:spLocks noGrp="1"/>
          </p:cNvSpPr>
          <p:nvPr>
            <p:ph type="body" sz="quarter" idx="20"/>
          </p:nvPr>
        </p:nvSpPr>
        <p:spPr>
          <a:xfrm>
            <a:off x="4376055" y="4334040"/>
            <a:ext cx="2924177" cy="344488"/>
          </a:xfrm>
        </p:spPr>
        <p:txBody>
          <a:bodyPr/>
          <a:lstStyle/>
          <a:p>
            <a:pPr marL="0" indent="0">
              <a:buNone/>
            </a:pPr>
            <a:r>
              <a:rPr lang="fr-FR" sz="1400" dirty="0">
                <a:solidFill>
                  <a:schemeClr val="bg1"/>
                </a:solidFill>
                <a:latin typeface="+mj-lt"/>
              </a:rPr>
              <a:t>www.praticima.fr</a:t>
            </a:r>
          </a:p>
        </p:txBody>
      </p:sp>
      <p:sp>
        <p:nvSpPr>
          <p:cNvPr id="13" name="Espace réservé du texte 12">
            <a:extLst>
              <a:ext uri="{FF2B5EF4-FFF2-40B4-BE49-F238E27FC236}">
                <a16:creationId xmlns:a16="http://schemas.microsoft.com/office/drawing/2014/main" id="{A341E6DF-6C05-8D8C-8FED-2B7CD1B95E77}"/>
              </a:ext>
            </a:extLst>
          </p:cNvPr>
          <p:cNvSpPr>
            <a:spLocks noGrp="1"/>
          </p:cNvSpPr>
          <p:nvPr>
            <p:ph type="body" sz="quarter" idx="21"/>
          </p:nvPr>
        </p:nvSpPr>
        <p:spPr>
          <a:xfrm>
            <a:off x="4376055" y="4901175"/>
            <a:ext cx="2924177" cy="344488"/>
          </a:xfrm>
        </p:spPr>
        <p:txBody>
          <a:bodyPr/>
          <a:lstStyle/>
          <a:p>
            <a:pPr marL="0" indent="0">
              <a:buNone/>
            </a:pPr>
            <a:r>
              <a:rPr lang="fr-FR" sz="1400" dirty="0">
                <a:solidFill>
                  <a:schemeClr val="bg1"/>
                </a:solidFill>
                <a:latin typeface="+mj-lt"/>
              </a:rPr>
              <a:t>praticima@praticima.fr</a:t>
            </a:r>
          </a:p>
        </p:txBody>
      </p:sp>
      <p:sp>
        <p:nvSpPr>
          <p:cNvPr id="14" name="Espace réservé du texte 13">
            <a:extLst>
              <a:ext uri="{FF2B5EF4-FFF2-40B4-BE49-F238E27FC236}">
                <a16:creationId xmlns:a16="http://schemas.microsoft.com/office/drawing/2014/main" id="{BFB6810B-B244-7448-C4BD-6516E417F910}"/>
              </a:ext>
            </a:extLst>
          </p:cNvPr>
          <p:cNvSpPr>
            <a:spLocks noGrp="1"/>
          </p:cNvSpPr>
          <p:nvPr>
            <p:ph type="body" sz="quarter" idx="22"/>
          </p:nvPr>
        </p:nvSpPr>
        <p:spPr/>
        <p:txBody>
          <a:bodyPr/>
          <a:lstStyle/>
          <a:p>
            <a:r>
              <a:rPr lang="fr-FR" dirty="0"/>
              <a:t>Stop à la manutention manuelle des chariots ! </a:t>
            </a:r>
          </a:p>
        </p:txBody>
      </p:sp>
      <p:sp>
        <p:nvSpPr>
          <p:cNvPr id="15" name="Espace réservé du texte 14">
            <a:extLst>
              <a:ext uri="{FF2B5EF4-FFF2-40B4-BE49-F238E27FC236}">
                <a16:creationId xmlns:a16="http://schemas.microsoft.com/office/drawing/2014/main" id="{E8B1129D-48D3-39F3-09BE-81BDB2C53D9E}"/>
              </a:ext>
            </a:extLst>
          </p:cNvPr>
          <p:cNvSpPr>
            <a:spLocks noGrp="1"/>
          </p:cNvSpPr>
          <p:nvPr>
            <p:ph type="body" sz="quarter" idx="23"/>
          </p:nvPr>
        </p:nvSpPr>
        <p:spPr/>
        <p:txBody>
          <a:bodyPr/>
          <a:lstStyle/>
          <a:p>
            <a:r>
              <a:rPr lang="fr-FR" dirty="0"/>
              <a:t>05/10/2029</a:t>
            </a:r>
          </a:p>
        </p:txBody>
      </p:sp>
      <p:pic>
        <p:nvPicPr>
          <p:cNvPr id="23" name="Espace réservé pour une image  22">
            <a:extLst>
              <a:ext uri="{FF2B5EF4-FFF2-40B4-BE49-F238E27FC236}">
                <a16:creationId xmlns:a16="http://schemas.microsoft.com/office/drawing/2014/main" id="{36ACE849-465B-4D44-AAD4-744F057EF59C}"/>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2333" r="2333"/>
          <a:stretch>
            <a:fillRect/>
          </a:stretch>
        </p:blipFill>
        <p:spPr/>
      </p:pic>
      <p:pic>
        <p:nvPicPr>
          <p:cNvPr id="29" name="Espace réservé pour une image  28">
            <a:extLst>
              <a:ext uri="{FF2B5EF4-FFF2-40B4-BE49-F238E27FC236}">
                <a16:creationId xmlns:a16="http://schemas.microsoft.com/office/drawing/2014/main" id="{89056731-64C8-4D6B-80A1-7C86ADCCAEB6}"/>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 t="-1632" r="-60879" b="1360"/>
          <a:stretch/>
        </p:blipFill>
        <p:spPr>
          <a:xfrm>
            <a:off x="382444" y="3410527"/>
            <a:ext cx="3298825" cy="2336479"/>
          </a:xfrm>
        </p:spPr>
      </p:pic>
      <p:pic>
        <p:nvPicPr>
          <p:cNvPr id="37" name="Espace réservé pour une image  36">
            <a:extLst>
              <a:ext uri="{FF2B5EF4-FFF2-40B4-BE49-F238E27FC236}">
                <a16:creationId xmlns:a16="http://schemas.microsoft.com/office/drawing/2014/main" id="{0C79A5DB-4324-4ECA-A8DC-67523EC9BE4F}"/>
              </a:ext>
            </a:extLst>
          </p:cNvPr>
          <p:cNvPicPr>
            <a:picLocks noGrp="1" noChangeAspect="1"/>
          </p:cNvPicPr>
          <p:nvPr>
            <p:ph type="pic" sz="quarter" idx="11"/>
          </p:nvPr>
        </p:nvPicPr>
        <p:blipFill rotWithShape="1">
          <a:blip r:embed="rId4">
            <a:extLst>
              <a:ext uri="{28A0092B-C50C-407E-A947-70E740481C1C}">
                <a14:useLocalDpi xmlns:a14="http://schemas.microsoft.com/office/drawing/2010/main" val="0"/>
              </a:ext>
            </a:extLst>
          </a:blip>
          <a:srcRect l="-14356" t="24832" r="-19221" b="1481"/>
          <a:stretch/>
        </p:blipFill>
        <p:spPr>
          <a:xfrm>
            <a:off x="7514646" y="1141594"/>
            <a:ext cx="3181350" cy="1721678"/>
          </a:xfrm>
        </p:spPr>
      </p:pic>
    </p:spTree>
    <p:extLst>
      <p:ext uri="{BB962C8B-B14F-4D97-AF65-F5344CB8AC3E}">
        <p14:creationId xmlns:p14="http://schemas.microsoft.com/office/powerpoint/2010/main" val="1066222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F6194322-B717-FDCA-7D99-9B0F98B98AAD}"/>
              </a:ext>
            </a:extLst>
          </p:cNvPr>
          <p:cNvSpPr>
            <a:spLocks noGrp="1"/>
          </p:cNvSpPr>
          <p:nvPr>
            <p:ph type="body" sz="quarter" idx="10"/>
          </p:nvPr>
        </p:nvSpPr>
        <p:spPr>
          <a:xfrm>
            <a:off x="4610100" y="1242292"/>
            <a:ext cx="2920996" cy="3117272"/>
          </a:xfrm>
        </p:spPr>
        <p:txBody>
          <a:bodyPr/>
          <a:lstStyle/>
          <a:p>
            <a:pPr marL="188913" indent="-188913">
              <a:spcBef>
                <a:spcPts val="500"/>
              </a:spcBef>
            </a:pPr>
            <a:r>
              <a:rPr lang="fr-FR" sz="1600" dirty="0"/>
              <a:t>Conduite 100 % motorisée</a:t>
            </a:r>
          </a:p>
          <a:p>
            <a:pPr marL="188913" indent="-188913">
              <a:spcBef>
                <a:spcPts val="500"/>
              </a:spcBef>
            </a:pPr>
            <a:r>
              <a:rPr lang="fr-FR" sz="1600" dirty="0"/>
              <a:t>Excellente maniabilité</a:t>
            </a:r>
          </a:p>
          <a:p>
            <a:pPr marL="188913" indent="-188913">
              <a:spcBef>
                <a:spcPts val="500"/>
              </a:spcBef>
            </a:pPr>
            <a:r>
              <a:rPr lang="fr-FR" sz="1600" dirty="0"/>
              <a:t>2 vitesses de conduite au choix : 2,5 ou 4 km/h</a:t>
            </a:r>
          </a:p>
          <a:p>
            <a:pPr marL="188913" indent="-188913">
              <a:spcBef>
                <a:spcPts val="500"/>
              </a:spcBef>
            </a:pPr>
            <a:r>
              <a:rPr lang="fr-FR" sz="1600" dirty="0"/>
              <a:t>Accélération progressive</a:t>
            </a:r>
          </a:p>
          <a:p>
            <a:pPr marL="188913" indent="-188913">
              <a:spcBef>
                <a:spcPts val="500"/>
              </a:spcBef>
            </a:pPr>
            <a:r>
              <a:rPr lang="fr-FR" sz="1600" dirty="0"/>
              <a:t>Système de compensation pour les sols irréguliers</a:t>
            </a:r>
          </a:p>
          <a:p>
            <a:pPr marL="188913" indent="-188913">
              <a:spcBef>
                <a:spcPts val="500"/>
              </a:spcBef>
            </a:pPr>
            <a:r>
              <a:rPr lang="fr-FR" sz="1600" dirty="0"/>
              <a:t>Simplicité d’utilisation et de charge</a:t>
            </a:r>
          </a:p>
          <a:p>
            <a:pPr marL="188913" indent="-188913">
              <a:spcBef>
                <a:spcPts val="500"/>
              </a:spcBef>
            </a:pPr>
            <a:r>
              <a:rPr lang="fr-FR" sz="1600" dirty="0"/>
              <a:t>Forte autonomie de la batterie</a:t>
            </a:r>
          </a:p>
          <a:p>
            <a:pPr marL="188913" indent="-188913">
              <a:spcBef>
                <a:spcPts val="500"/>
              </a:spcBef>
            </a:pPr>
            <a:r>
              <a:rPr lang="fr-FR" sz="1600" dirty="0"/>
              <a:t>Charge admissible : 70 kg</a:t>
            </a:r>
          </a:p>
        </p:txBody>
      </p:sp>
      <p:pic>
        <p:nvPicPr>
          <p:cNvPr id="15" name="Espace réservé pour une image  14">
            <a:extLst>
              <a:ext uri="{FF2B5EF4-FFF2-40B4-BE49-F238E27FC236}">
                <a16:creationId xmlns:a16="http://schemas.microsoft.com/office/drawing/2014/main" id="{0D20166C-7205-4272-A861-2AEE53FBBFE4}"/>
              </a:ext>
            </a:extLst>
          </p:cNvPr>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l="10112" r="3962"/>
          <a:stretch/>
        </p:blipFill>
        <p:spPr>
          <a:xfrm>
            <a:off x="0" y="0"/>
            <a:ext cx="4406900" cy="2171700"/>
          </a:xfrm>
        </p:spPr>
      </p:pic>
      <p:pic>
        <p:nvPicPr>
          <p:cNvPr id="11" name="Espace réservé pour une image  10">
            <a:extLst>
              <a:ext uri="{FF2B5EF4-FFF2-40B4-BE49-F238E27FC236}">
                <a16:creationId xmlns:a16="http://schemas.microsoft.com/office/drawing/2014/main" id="{A673AB86-64AC-4AD6-AE5A-51166009499E}"/>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3219" t="-7058" r="-4759" b="-6812"/>
          <a:stretch/>
        </p:blipFill>
        <p:spPr>
          <a:xfrm>
            <a:off x="7615384" y="2835564"/>
            <a:ext cx="4610100" cy="2971800"/>
          </a:xfrm>
        </p:spPr>
      </p:pic>
      <p:sp>
        <p:nvSpPr>
          <p:cNvPr id="5" name="Espace réservé du texte 4">
            <a:extLst>
              <a:ext uri="{FF2B5EF4-FFF2-40B4-BE49-F238E27FC236}">
                <a16:creationId xmlns:a16="http://schemas.microsoft.com/office/drawing/2014/main" id="{EC7B5D32-7E83-038F-AE75-0E330F5B3DB7}"/>
              </a:ext>
            </a:extLst>
          </p:cNvPr>
          <p:cNvSpPr>
            <a:spLocks noGrp="1"/>
          </p:cNvSpPr>
          <p:nvPr>
            <p:ph type="body" sz="quarter" idx="13"/>
          </p:nvPr>
        </p:nvSpPr>
        <p:spPr>
          <a:xfrm>
            <a:off x="7779042" y="193964"/>
            <a:ext cx="4327233" cy="2777836"/>
          </a:xfrm>
        </p:spPr>
        <p:txBody>
          <a:bodyPr/>
          <a:lstStyle/>
          <a:p>
            <a:r>
              <a:rPr lang="fr-FR" sz="1600" dirty="0"/>
              <a:t>Le personnel soignant parcourt chaque jour entre 10 et 15 km en manipulant des charges lourdes. Pousser un chariot peut entraîner l’apparition de TMS, première cause de maladies professionnelles en France.</a:t>
            </a:r>
          </a:p>
          <a:p>
            <a:r>
              <a:rPr lang="fr-FR" sz="1600" dirty="0"/>
              <a:t>Pour prévenir ces risques, PRATICIMA a conçu des chariots motorisés qui réduisent les efforts de poussée. Une simple pression sur la commande active la motorisation, offrant au personnel un confort de travail optimal, une réduction de la fatigue et des risques de blessure. </a:t>
            </a:r>
          </a:p>
        </p:txBody>
      </p:sp>
      <p:sp>
        <p:nvSpPr>
          <p:cNvPr id="6" name="Espace réservé du texte 5">
            <a:extLst>
              <a:ext uri="{FF2B5EF4-FFF2-40B4-BE49-F238E27FC236}">
                <a16:creationId xmlns:a16="http://schemas.microsoft.com/office/drawing/2014/main" id="{76E7F8F8-F1C9-FC15-E1B0-38893DD04299}"/>
              </a:ext>
            </a:extLst>
          </p:cNvPr>
          <p:cNvSpPr>
            <a:spLocks noGrp="1"/>
          </p:cNvSpPr>
          <p:nvPr>
            <p:ph type="body" sz="quarter" idx="14"/>
          </p:nvPr>
        </p:nvSpPr>
        <p:spPr>
          <a:xfrm>
            <a:off x="872261" y="3112652"/>
            <a:ext cx="2988541" cy="393700"/>
          </a:xfrm>
        </p:spPr>
        <p:txBody>
          <a:bodyPr/>
          <a:lstStyle/>
          <a:p>
            <a:r>
              <a:rPr lang="fr-FR" sz="1600" dirty="0"/>
              <a:t>Fabricant français depuis 40 ans</a:t>
            </a:r>
          </a:p>
        </p:txBody>
      </p:sp>
      <p:sp>
        <p:nvSpPr>
          <p:cNvPr id="8" name="Espace réservé du texte 7">
            <a:extLst>
              <a:ext uri="{FF2B5EF4-FFF2-40B4-BE49-F238E27FC236}">
                <a16:creationId xmlns:a16="http://schemas.microsoft.com/office/drawing/2014/main" id="{41542543-C169-5124-725E-8D8D4273ECC1}"/>
              </a:ext>
            </a:extLst>
          </p:cNvPr>
          <p:cNvSpPr>
            <a:spLocks noGrp="1"/>
          </p:cNvSpPr>
          <p:nvPr>
            <p:ph type="body" sz="quarter" idx="16"/>
          </p:nvPr>
        </p:nvSpPr>
        <p:spPr>
          <a:xfrm>
            <a:off x="872262" y="4457318"/>
            <a:ext cx="3090138" cy="558030"/>
          </a:xfrm>
        </p:spPr>
        <p:txBody>
          <a:bodyPr/>
          <a:lstStyle/>
          <a:p>
            <a:r>
              <a:rPr lang="fr-FR" sz="1600" dirty="0"/>
              <a:t>Équipe spécialisée par réseau : hospitalier et médico-social</a:t>
            </a:r>
          </a:p>
        </p:txBody>
      </p:sp>
      <p:sp>
        <p:nvSpPr>
          <p:cNvPr id="9" name="Espace réservé du texte 8">
            <a:extLst>
              <a:ext uri="{FF2B5EF4-FFF2-40B4-BE49-F238E27FC236}">
                <a16:creationId xmlns:a16="http://schemas.microsoft.com/office/drawing/2014/main" id="{334AF0B7-6C35-24EF-77C2-611EE42B048D}"/>
              </a:ext>
            </a:extLst>
          </p:cNvPr>
          <p:cNvSpPr>
            <a:spLocks noGrp="1"/>
          </p:cNvSpPr>
          <p:nvPr>
            <p:ph type="body" sz="quarter" idx="17"/>
          </p:nvPr>
        </p:nvSpPr>
        <p:spPr>
          <a:xfrm>
            <a:off x="872261" y="5143502"/>
            <a:ext cx="3264471" cy="558030"/>
          </a:xfrm>
        </p:spPr>
        <p:txBody>
          <a:bodyPr/>
          <a:lstStyle/>
          <a:p>
            <a:r>
              <a:rPr lang="fr-FR" sz="1600" dirty="0"/>
              <a:t>Propose un accompagnement sur-mesure tout au long de votre projet</a:t>
            </a:r>
          </a:p>
        </p:txBody>
      </p:sp>
      <p:sp>
        <p:nvSpPr>
          <p:cNvPr id="13" name="Espace réservé du texte 12">
            <a:extLst>
              <a:ext uri="{FF2B5EF4-FFF2-40B4-BE49-F238E27FC236}">
                <a16:creationId xmlns:a16="http://schemas.microsoft.com/office/drawing/2014/main" id="{D1634033-86E6-4ABC-BF0F-9B68FE0A9388}"/>
              </a:ext>
            </a:extLst>
          </p:cNvPr>
          <p:cNvSpPr>
            <a:spLocks noGrp="1"/>
          </p:cNvSpPr>
          <p:nvPr>
            <p:ph type="body" sz="quarter" idx="15"/>
          </p:nvPr>
        </p:nvSpPr>
        <p:spPr>
          <a:xfrm>
            <a:off x="872261" y="3734186"/>
            <a:ext cx="3348759" cy="625378"/>
          </a:xfrm>
        </p:spPr>
        <p:txBody>
          <a:bodyPr/>
          <a:lstStyle/>
          <a:p>
            <a:r>
              <a:rPr lang="fr-FR" sz="1600" dirty="0"/>
              <a:t>Maître l’intégralité du processus produit, de la conception à la livraison</a:t>
            </a:r>
          </a:p>
        </p:txBody>
      </p:sp>
      <p:pic>
        <p:nvPicPr>
          <p:cNvPr id="4" name="Image 3">
            <a:extLst>
              <a:ext uri="{FF2B5EF4-FFF2-40B4-BE49-F238E27FC236}">
                <a16:creationId xmlns:a16="http://schemas.microsoft.com/office/drawing/2014/main" id="{A6F1510D-61DE-459A-B9DC-7F066C6E46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19515" y="4771548"/>
            <a:ext cx="2535058" cy="2171700"/>
          </a:xfrm>
          <a:prstGeom prst="rect">
            <a:avLst/>
          </a:prstGeom>
        </p:spPr>
      </p:pic>
      <p:sp>
        <p:nvSpPr>
          <p:cNvPr id="12" name="Espace réservé du texte 4">
            <a:extLst>
              <a:ext uri="{FF2B5EF4-FFF2-40B4-BE49-F238E27FC236}">
                <a16:creationId xmlns:a16="http://schemas.microsoft.com/office/drawing/2014/main" id="{17F90BDD-6E57-4427-A3BE-58416AE6329E}"/>
              </a:ext>
            </a:extLst>
          </p:cNvPr>
          <p:cNvSpPr txBox="1">
            <a:spLocks/>
          </p:cNvSpPr>
          <p:nvPr/>
        </p:nvSpPr>
        <p:spPr>
          <a:xfrm>
            <a:off x="5792064" y="5044787"/>
            <a:ext cx="1959270" cy="1525153"/>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Sifonn" panose="020B060402020202020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600" dirty="0"/>
              <a:t>En complément de l’offre, découvrez notre broyeur électrique conçu pour réduire efficacement les comprimés sans risque de TMS.</a:t>
            </a:r>
          </a:p>
        </p:txBody>
      </p:sp>
    </p:spTree>
    <p:extLst>
      <p:ext uri="{BB962C8B-B14F-4D97-AF65-F5344CB8AC3E}">
        <p14:creationId xmlns:p14="http://schemas.microsoft.com/office/powerpoint/2010/main" val="1033644890"/>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247</TotalTime>
  <Words>269</Words>
  <Application>Microsoft Office PowerPoint</Application>
  <PresentationFormat>Grand écran</PresentationFormat>
  <Paragraphs>26</Paragraphs>
  <Slides>2</Slides>
  <Notes>0</Notes>
  <HiddenSlides>0</HiddenSlides>
  <MMClips>0</MMClips>
  <ScaleCrop>false</ScaleCrop>
  <HeadingPairs>
    <vt:vector size="6" baseType="variant">
      <vt:variant>
        <vt:lpstr>Polices utilisées</vt:lpstr>
      </vt:variant>
      <vt:variant>
        <vt:i4>6</vt:i4>
      </vt:variant>
      <vt:variant>
        <vt:lpstr>Thème</vt:lpstr>
      </vt:variant>
      <vt:variant>
        <vt:i4>2</vt:i4>
      </vt:variant>
      <vt:variant>
        <vt:lpstr>Titres des diapositives</vt:lpstr>
      </vt:variant>
      <vt:variant>
        <vt:i4>2</vt:i4>
      </vt:variant>
    </vt:vector>
  </HeadingPairs>
  <TitlesOfParts>
    <vt:vector size="10" baseType="lpstr">
      <vt:lpstr>Arial</vt:lpstr>
      <vt:lpstr>Arial Black</vt:lpstr>
      <vt:lpstr>Franklin Gothic Heavy</vt:lpstr>
      <vt:lpstr>Segoe UI Semibold</vt:lpstr>
      <vt:lpstr>Sifonn</vt:lpstr>
      <vt:lpstr>Trebuchet MS</vt:lpstr>
      <vt:lpstr>Thème Office</vt:lpstr>
      <vt:lpstr>Conception personnalisée</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Louis BREDIN</dc:creator>
  <cp:lastModifiedBy>Estelle QUIRIN</cp:lastModifiedBy>
  <cp:revision>20</cp:revision>
  <dcterms:created xsi:type="dcterms:W3CDTF">2025-05-15T10:29:06Z</dcterms:created>
  <dcterms:modified xsi:type="dcterms:W3CDTF">2025-10-15T08:42:53Z</dcterms:modified>
</cp:coreProperties>
</file>