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75" r:id="rId4"/>
    <p:sldId id="276" r:id="rId5"/>
    <p:sldId id="281" r:id="rId6"/>
    <p:sldId id="273" r:id="rId7"/>
    <p:sldId id="292" r:id="rId8"/>
    <p:sldId id="293" r:id="rId9"/>
    <p:sldId id="279" r:id="rId10"/>
    <p:sldId id="267" r:id="rId11"/>
    <p:sldId id="294" r:id="rId12"/>
    <p:sldId id="291" r:id="rId13"/>
    <p:sldId id="853" r:id="rId14"/>
    <p:sldId id="855" r:id="rId15"/>
    <p:sldId id="856" r:id="rId16"/>
    <p:sldId id="857" r:id="rId17"/>
    <p:sldId id="858" r:id="rId18"/>
    <p:sldId id="859" r:id="rId19"/>
    <p:sldId id="86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A99"/>
    <a:srgbClr val="365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3447" autoAdjust="0"/>
  </p:normalViewPr>
  <p:slideViewPr>
    <p:cSldViewPr snapToGrid="0" snapToObjects="1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2AE2-DF54-46D2-B015-250E17758BE9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E8DF7-7FDA-4C54-AF6D-9E5A81C8E0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2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E8DF7-7FDA-4C54-AF6D-9E5A81C8E0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92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E8DF7-7FDA-4C54-AF6D-9E5A81C8E0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E8DF7-7FDA-4C54-AF6D-9E5A81C8E0B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01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E02D0-0D67-DD4E-B75F-052A08A6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3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4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54086-70A2-494E-9C90-8D89F1495210}"/>
              </a:ext>
            </a:extLst>
          </p:cNvPr>
          <p:cNvSpPr/>
          <p:nvPr userDrawn="1"/>
        </p:nvSpPr>
        <p:spPr>
          <a:xfrm>
            <a:off x="0" y="-1"/>
            <a:ext cx="1222074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A626D2-635C-6F47-B943-F24C524E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71" y="1802546"/>
            <a:ext cx="10515600" cy="1325563"/>
          </a:xfrm>
        </p:spPr>
        <p:txBody>
          <a:bodyPr/>
          <a:lstStyle>
            <a:lvl1pPr>
              <a:defRPr>
                <a:solidFill>
                  <a:srgbClr val="3A4A99"/>
                </a:solidFill>
                <a:latin typeface="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88259C63-2D1F-FD47-AE05-7E1C20641EFA}"/>
              </a:ext>
            </a:extLst>
          </p:cNvPr>
          <p:cNvGrpSpPr/>
          <p:nvPr userDrawn="1"/>
        </p:nvGrpSpPr>
        <p:grpSpPr>
          <a:xfrm>
            <a:off x="0" y="0"/>
            <a:ext cx="2573020" cy="2558415"/>
            <a:chOff x="0" y="0"/>
            <a:chExt cx="2573020" cy="255841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CCDC08A-EA72-FF41-8B8A-57E4854A47AF}"/>
                </a:ext>
              </a:extLst>
            </p:cNvPr>
            <p:cNvSpPr/>
            <p:nvPr/>
          </p:nvSpPr>
          <p:spPr>
            <a:xfrm>
              <a:off x="0" y="0"/>
              <a:ext cx="1431290" cy="1417320"/>
            </a:xfrm>
            <a:custGeom>
              <a:avLst/>
              <a:gdLst/>
              <a:ahLst/>
              <a:cxnLst/>
              <a:rect l="l" t="t" r="r" b="b"/>
              <a:pathLst>
                <a:path w="1431290" h="1417320">
                  <a:moveTo>
                    <a:pt x="1431290" y="0"/>
                  </a:moveTo>
                  <a:lnTo>
                    <a:pt x="0" y="0"/>
                  </a:lnTo>
                  <a:lnTo>
                    <a:pt x="0" y="734060"/>
                  </a:lnTo>
                  <a:lnTo>
                    <a:pt x="0" y="1417320"/>
                  </a:lnTo>
                  <a:lnTo>
                    <a:pt x="746556" y="1417320"/>
                  </a:lnTo>
                  <a:lnTo>
                    <a:pt x="746556" y="734060"/>
                  </a:lnTo>
                  <a:lnTo>
                    <a:pt x="1431290" y="734060"/>
                  </a:lnTo>
                  <a:lnTo>
                    <a:pt x="1431290" y="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D1112F5E-8096-A844-8F2E-F0E4990576CA}"/>
                </a:ext>
              </a:extLst>
            </p:cNvPr>
            <p:cNvSpPr/>
            <p:nvPr/>
          </p:nvSpPr>
          <p:spPr>
            <a:xfrm>
              <a:off x="746544" y="733297"/>
              <a:ext cx="1826260" cy="1824989"/>
            </a:xfrm>
            <a:custGeom>
              <a:avLst/>
              <a:gdLst/>
              <a:ahLst/>
              <a:cxnLst/>
              <a:rect l="l" t="t" r="r" b="b"/>
              <a:pathLst>
                <a:path w="1826260" h="1824989">
                  <a:moveTo>
                    <a:pt x="1825917" y="0"/>
                  </a:moveTo>
                  <a:lnTo>
                    <a:pt x="684745" y="0"/>
                  </a:lnTo>
                  <a:lnTo>
                    <a:pt x="684745" y="684530"/>
                  </a:lnTo>
                  <a:lnTo>
                    <a:pt x="0" y="684530"/>
                  </a:lnTo>
                  <a:lnTo>
                    <a:pt x="0" y="1824990"/>
                  </a:lnTo>
                  <a:lnTo>
                    <a:pt x="1825917" y="1824990"/>
                  </a:lnTo>
                  <a:lnTo>
                    <a:pt x="1825917" y="684530"/>
                  </a:lnTo>
                  <a:lnTo>
                    <a:pt x="1825917" y="0"/>
                  </a:lnTo>
                  <a:close/>
                </a:path>
              </a:pathLst>
            </a:custGeom>
            <a:solidFill>
              <a:srgbClr val="6A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55F464DA-2A36-874F-9A55-05215B89A36D}"/>
                </a:ext>
              </a:extLst>
            </p:cNvPr>
            <p:cNvSpPr/>
            <p:nvPr/>
          </p:nvSpPr>
          <p:spPr>
            <a:xfrm>
              <a:off x="746556" y="733475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5" h="685165">
                  <a:moveTo>
                    <a:pt x="684733" y="0"/>
                  </a:moveTo>
                  <a:lnTo>
                    <a:pt x="0" y="0"/>
                  </a:lnTo>
                  <a:lnTo>
                    <a:pt x="0" y="684745"/>
                  </a:lnTo>
                  <a:lnTo>
                    <a:pt x="684733" y="684745"/>
                  </a:lnTo>
                  <a:lnTo>
                    <a:pt x="684733" y="0"/>
                  </a:lnTo>
                  <a:close/>
                </a:path>
              </a:pathLst>
            </a:custGeom>
            <a:solidFill>
              <a:srgbClr val="365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4">
            <a:extLst>
              <a:ext uri="{FF2B5EF4-FFF2-40B4-BE49-F238E27FC236}">
                <a16:creationId xmlns:a16="http://schemas.microsoft.com/office/drawing/2014/main" id="{B3484EF9-0020-B143-A7A1-F77A486393DA}"/>
              </a:ext>
            </a:extLst>
          </p:cNvPr>
          <p:cNvGrpSpPr/>
          <p:nvPr userDrawn="1"/>
        </p:nvGrpSpPr>
        <p:grpSpPr>
          <a:xfrm>
            <a:off x="11082655" y="5722740"/>
            <a:ext cx="1137920" cy="1134110"/>
            <a:chOff x="11058593" y="5727095"/>
            <a:chExt cx="1137920" cy="1134110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6260CD90-2BB4-1F4E-AA7B-08BB28F44BDA}"/>
                </a:ext>
              </a:extLst>
            </p:cNvPr>
            <p:cNvSpPr/>
            <p:nvPr/>
          </p:nvSpPr>
          <p:spPr>
            <a:xfrm>
              <a:off x="11061768" y="5730270"/>
              <a:ext cx="753745" cy="746760"/>
            </a:xfrm>
            <a:custGeom>
              <a:avLst/>
              <a:gdLst/>
              <a:ahLst/>
              <a:cxnLst/>
              <a:rect l="l" t="t" r="r" b="b"/>
              <a:pathLst>
                <a:path w="753745" h="746760">
                  <a:moveTo>
                    <a:pt x="389229" y="746302"/>
                  </a:moveTo>
                  <a:lnTo>
                    <a:pt x="0" y="746302"/>
                  </a:lnTo>
                  <a:lnTo>
                    <a:pt x="0" y="0"/>
                  </a:lnTo>
                  <a:lnTo>
                    <a:pt x="753478" y="0"/>
                  </a:lnTo>
                  <a:lnTo>
                    <a:pt x="753478" y="382752"/>
                  </a:lnTo>
                  <a:lnTo>
                    <a:pt x="389229" y="382752"/>
                  </a:lnTo>
                  <a:lnTo>
                    <a:pt x="389229" y="746302"/>
                  </a:lnTo>
                  <a:close/>
                </a:path>
              </a:pathLst>
            </a:custGeom>
            <a:ln w="6350">
              <a:solidFill>
                <a:srgbClr val="8FA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C642320-917C-0E49-9194-4CCC2528B2AD}"/>
                </a:ext>
              </a:extLst>
            </p:cNvPr>
            <p:cNvSpPr/>
            <p:nvPr/>
          </p:nvSpPr>
          <p:spPr>
            <a:xfrm>
              <a:off x="11451005" y="6112680"/>
              <a:ext cx="742315" cy="745490"/>
            </a:xfrm>
            <a:custGeom>
              <a:avLst/>
              <a:gdLst/>
              <a:ahLst/>
              <a:cxnLst/>
              <a:rect l="l" t="t" r="r" b="b"/>
              <a:pathLst>
                <a:path w="742315" h="745490">
                  <a:moveTo>
                    <a:pt x="0" y="745319"/>
                  </a:moveTo>
                  <a:lnTo>
                    <a:pt x="0" y="364655"/>
                  </a:lnTo>
                  <a:lnTo>
                    <a:pt x="364312" y="364655"/>
                  </a:lnTo>
                  <a:lnTo>
                    <a:pt x="364312" y="0"/>
                  </a:lnTo>
                  <a:lnTo>
                    <a:pt x="742188" y="0"/>
                  </a:lnTo>
                </a:path>
              </a:pathLst>
            </a:custGeom>
            <a:ln w="6349">
              <a:solidFill>
                <a:srgbClr val="365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8F43670B-E5ED-6E43-933D-59438273CBB5}"/>
                </a:ext>
              </a:extLst>
            </p:cNvPr>
            <p:cNvSpPr/>
            <p:nvPr/>
          </p:nvSpPr>
          <p:spPr>
            <a:xfrm>
              <a:off x="11451005" y="6112687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364235" y="0"/>
                  </a:moveTo>
                  <a:lnTo>
                    <a:pt x="0" y="0"/>
                  </a:lnTo>
                  <a:lnTo>
                    <a:pt x="0" y="364235"/>
                  </a:lnTo>
                  <a:lnTo>
                    <a:pt x="364235" y="364235"/>
                  </a:lnTo>
                  <a:lnTo>
                    <a:pt x="364235" y="0"/>
                  </a:lnTo>
                  <a:close/>
                </a:path>
              </a:pathLst>
            </a:custGeom>
            <a:ln w="6350">
              <a:solidFill>
                <a:srgbClr val="6A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7E5423BA-FB13-A449-8D0A-94EF3831A4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1290" y="3341688"/>
            <a:ext cx="9412556" cy="259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A4A99"/>
                </a:solidFill>
              </a:defRPr>
            </a:lvl1pPr>
            <a:lvl2pPr>
              <a:defRPr>
                <a:solidFill>
                  <a:srgbClr val="3A4A99"/>
                </a:solidFill>
              </a:defRPr>
            </a:lvl2pPr>
            <a:lvl3pPr>
              <a:defRPr>
                <a:solidFill>
                  <a:srgbClr val="3A4A99"/>
                </a:solidFill>
              </a:defRPr>
            </a:lvl3pPr>
            <a:lvl4pPr>
              <a:defRPr>
                <a:solidFill>
                  <a:srgbClr val="3A4A99"/>
                </a:solidFill>
              </a:defRPr>
            </a:lvl4pPr>
            <a:lvl5pPr>
              <a:defRPr>
                <a:solidFill>
                  <a:srgbClr val="3A4A99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88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3D288A-6EFB-F945-98F5-287961434491}"/>
              </a:ext>
            </a:extLst>
          </p:cNvPr>
          <p:cNvSpPr/>
          <p:nvPr userDrawn="1"/>
        </p:nvSpPr>
        <p:spPr>
          <a:xfrm>
            <a:off x="-167" y="-1"/>
            <a:ext cx="1222074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object 4">
            <a:extLst>
              <a:ext uri="{FF2B5EF4-FFF2-40B4-BE49-F238E27FC236}">
                <a16:creationId xmlns:a16="http://schemas.microsoft.com/office/drawing/2014/main" id="{EC36AC9F-5350-9A46-8012-296E5DE1BFB0}"/>
              </a:ext>
            </a:extLst>
          </p:cNvPr>
          <p:cNvGrpSpPr/>
          <p:nvPr userDrawn="1"/>
        </p:nvGrpSpPr>
        <p:grpSpPr>
          <a:xfrm>
            <a:off x="11082655" y="5722740"/>
            <a:ext cx="1137920" cy="1134110"/>
            <a:chOff x="11058593" y="5727095"/>
            <a:chExt cx="1137920" cy="1134110"/>
          </a:xfrm>
        </p:grpSpPr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AFD7DD31-ED1C-3745-9824-41DE34E1F6B7}"/>
                </a:ext>
              </a:extLst>
            </p:cNvPr>
            <p:cNvSpPr/>
            <p:nvPr/>
          </p:nvSpPr>
          <p:spPr>
            <a:xfrm>
              <a:off x="11061768" y="5730270"/>
              <a:ext cx="753745" cy="746760"/>
            </a:xfrm>
            <a:custGeom>
              <a:avLst/>
              <a:gdLst/>
              <a:ahLst/>
              <a:cxnLst/>
              <a:rect l="l" t="t" r="r" b="b"/>
              <a:pathLst>
                <a:path w="753745" h="746760">
                  <a:moveTo>
                    <a:pt x="389229" y="746302"/>
                  </a:moveTo>
                  <a:lnTo>
                    <a:pt x="0" y="746302"/>
                  </a:lnTo>
                  <a:lnTo>
                    <a:pt x="0" y="0"/>
                  </a:lnTo>
                  <a:lnTo>
                    <a:pt x="753478" y="0"/>
                  </a:lnTo>
                  <a:lnTo>
                    <a:pt x="753478" y="382752"/>
                  </a:lnTo>
                  <a:lnTo>
                    <a:pt x="389229" y="382752"/>
                  </a:lnTo>
                  <a:lnTo>
                    <a:pt x="389229" y="746302"/>
                  </a:lnTo>
                  <a:close/>
                </a:path>
              </a:pathLst>
            </a:custGeom>
            <a:ln w="6350">
              <a:solidFill>
                <a:srgbClr val="8FA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72A3916D-6FC5-9346-8905-E93F3D1BD016}"/>
                </a:ext>
              </a:extLst>
            </p:cNvPr>
            <p:cNvSpPr/>
            <p:nvPr/>
          </p:nvSpPr>
          <p:spPr>
            <a:xfrm>
              <a:off x="11451005" y="6112680"/>
              <a:ext cx="742315" cy="745490"/>
            </a:xfrm>
            <a:custGeom>
              <a:avLst/>
              <a:gdLst/>
              <a:ahLst/>
              <a:cxnLst/>
              <a:rect l="l" t="t" r="r" b="b"/>
              <a:pathLst>
                <a:path w="742315" h="745490">
                  <a:moveTo>
                    <a:pt x="0" y="745319"/>
                  </a:moveTo>
                  <a:lnTo>
                    <a:pt x="0" y="364655"/>
                  </a:lnTo>
                  <a:lnTo>
                    <a:pt x="364312" y="364655"/>
                  </a:lnTo>
                  <a:lnTo>
                    <a:pt x="364312" y="0"/>
                  </a:lnTo>
                  <a:lnTo>
                    <a:pt x="742188" y="0"/>
                  </a:lnTo>
                </a:path>
              </a:pathLst>
            </a:custGeom>
            <a:ln w="6349">
              <a:solidFill>
                <a:srgbClr val="365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12E666A3-BD0B-A74F-87E2-FDD6442A3996}"/>
                </a:ext>
              </a:extLst>
            </p:cNvPr>
            <p:cNvSpPr/>
            <p:nvPr/>
          </p:nvSpPr>
          <p:spPr>
            <a:xfrm>
              <a:off x="11451005" y="6112687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364235" y="0"/>
                  </a:moveTo>
                  <a:lnTo>
                    <a:pt x="0" y="0"/>
                  </a:lnTo>
                  <a:lnTo>
                    <a:pt x="0" y="364235"/>
                  </a:lnTo>
                  <a:lnTo>
                    <a:pt x="364235" y="364235"/>
                  </a:lnTo>
                  <a:lnTo>
                    <a:pt x="364235" y="0"/>
                  </a:lnTo>
                  <a:close/>
                </a:path>
              </a:pathLst>
            </a:custGeom>
            <a:ln w="6350">
              <a:solidFill>
                <a:srgbClr val="6A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Titre 73">
            <a:extLst>
              <a:ext uri="{FF2B5EF4-FFF2-40B4-BE49-F238E27FC236}">
                <a16:creationId xmlns:a16="http://schemas.microsoft.com/office/drawing/2014/main" id="{12C4383E-98D6-B146-AAF9-305F390A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6" y="214130"/>
            <a:ext cx="8644764" cy="785100"/>
          </a:xfrm>
        </p:spPr>
        <p:txBody>
          <a:bodyPr/>
          <a:lstStyle>
            <a:lvl1pPr>
              <a:defRPr>
                <a:solidFill>
                  <a:srgbClr val="3A4A99"/>
                </a:solidFill>
                <a:latin typeface="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6" name="Espace réservé du texte 75">
            <a:extLst>
              <a:ext uri="{FF2B5EF4-FFF2-40B4-BE49-F238E27FC236}">
                <a16:creationId xmlns:a16="http://schemas.microsoft.com/office/drawing/2014/main" id="{47D6DEC2-5B1B-F241-BC80-EDA831F2E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316" y="1307943"/>
            <a:ext cx="10435542" cy="4924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A4A99"/>
                </a:solidFill>
                <a:latin typeface=""/>
              </a:defRPr>
            </a:lvl1pPr>
            <a:lvl2pPr>
              <a:defRPr>
                <a:solidFill>
                  <a:srgbClr val="3A4A99"/>
                </a:solidFill>
                <a:latin typeface=""/>
              </a:defRPr>
            </a:lvl2pPr>
            <a:lvl3pPr>
              <a:defRPr>
                <a:solidFill>
                  <a:srgbClr val="3A4A99"/>
                </a:solidFill>
                <a:latin typeface=""/>
              </a:defRPr>
            </a:lvl3pPr>
            <a:lvl4pPr>
              <a:defRPr>
                <a:solidFill>
                  <a:srgbClr val="3A4A99"/>
                </a:solidFill>
                <a:latin typeface=""/>
              </a:defRPr>
            </a:lvl4pPr>
            <a:lvl5pPr>
              <a:defRPr>
                <a:solidFill>
                  <a:srgbClr val="3A4A99"/>
                </a:solidFill>
                <a:latin typeface="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77" name="object 4">
            <a:extLst>
              <a:ext uri="{FF2B5EF4-FFF2-40B4-BE49-F238E27FC236}">
                <a16:creationId xmlns:a16="http://schemas.microsoft.com/office/drawing/2014/main" id="{7D30343E-7BC9-F540-8579-3B99A0608A36}"/>
              </a:ext>
            </a:extLst>
          </p:cNvPr>
          <p:cNvGrpSpPr/>
          <p:nvPr userDrawn="1"/>
        </p:nvGrpSpPr>
        <p:grpSpPr>
          <a:xfrm>
            <a:off x="10253635" y="-1"/>
            <a:ext cx="1977361" cy="1638019"/>
            <a:chOff x="0" y="0"/>
            <a:chExt cx="2573020" cy="2558415"/>
          </a:xfrm>
        </p:grpSpPr>
        <p:sp>
          <p:nvSpPr>
            <p:cNvPr id="78" name="object 5">
              <a:extLst>
                <a:ext uri="{FF2B5EF4-FFF2-40B4-BE49-F238E27FC236}">
                  <a16:creationId xmlns:a16="http://schemas.microsoft.com/office/drawing/2014/main" id="{6C9C4967-4B99-164E-880F-8D93DE556D9C}"/>
                </a:ext>
              </a:extLst>
            </p:cNvPr>
            <p:cNvSpPr/>
            <p:nvPr/>
          </p:nvSpPr>
          <p:spPr>
            <a:xfrm>
              <a:off x="0" y="0"/>
              <a:ext cx="1431290" cy="1417320"/>
            </a:xfrm>
            <a:custGeom>
              <a:avLst/>
              <a:gdLst/>
              <a:ahLst/>
              <a:cxnLst/>
              <a:rect l="l" t="t" r="r" b="b"/>
              <a:pathLst>
                <a:path w="1431290" h="1417320">
                  <a:moveTo>
                    <a:pt x="1431290" y="0"/>
                  </a:moveTo>
                  <a:lnTo>
                    <a:pt x="0" y="0"/>
                  </a:lnTo>
                  <a:lnTo>
                    <a:pt x="0" y="734060"/>
                  </a:lnTo>
                  <a:lnTo>
                    <a:pt x="0" y="1417320"/>
                  </a:lnTo>
                  <a:lnTo>
                    <a:pt x="746556" y="1417320"/>
                  </a:lnTo>
                  <a:lnTo>
                    <a:pt x="746556" y="734060"/>
                  </a:lnTo>
                  <a:lnTo>
                    <a:pt x="1431290" y="734060"/>
                  </a:lnTo>
                  <a:lnTo>
                    <a:pt x="1431290" y="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">
              <a:extLst>
                <a:ext uri="{FF2B5EF4-FFF2-40B4-BE49-F238E27FC236}">
                  <a16:creationId xmlns:a16="http://schemas.microsoft.com/office/drawing/2014/main" id="{7E68B954-4891-A448-8C63-73353D76CF26}"/>
                </a:ext>
              </a:extLst>
            </p:cNvPr>
            <p:cNvSpPr/>
            <p:nvPr/>
          </p:nvSpPr>
          <p:spPr>
            <a:xfrm>
              <a:off x="746544" y="733297"/>
              <a:ext cx="1826260" cy="1824989"/>
            </a:xfrm>
            <a:custGeom>
              <a:avLst/>
              <a:gdLst/>
              <a:ahLst/>
              <a:cxnLst/>
              <a:rect l="l" t="t" r="r" b="b"/>
              <a:pathLst>
                <a:path w="1826260" h="1824989">
                  <a:moveTo>
                    <a:pt x="1825917" y="0"/>
                  </a:moveTo>
                  <a:lnTo>
                    <a:pt x="684745" y="0"/>
                  </a:lnTo>
                  <a:lnTo>
                    <a:pt x="684745" y="684530"/>
                  </a:lnTo>
                  <a:lnTo>
                    <a:pt x="0" y="684530"/>
                  </a:lnTo>
                  <a:lnTo>
                    <a:pt x="0" y="1824990"/>
                  </a:lnTo>
                  <a:lnTo>
                    <a:pt x="1825917" y="1824990"/>
                  </a:lnTo>
                  <a:lnTo>
                    <a:pt x="1825917" y="684530"/>
                  </a:lnTo>
                  <a:lnTo>
                    <a:pt x="1825917" y="0"/>
                  </a:lnTo>
                  <a:close/>
                </a:path>
              </a:pathLst>
            </a:custGeom>
            <a:solidFill>
              <a:srgbClr val="6A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">
              <a:extLst>
                <a:ext uri="{FF2B5EF4-FFF2-40B4-BE49-F238E27FC236}">
                  <a16:creationId xmlns:a16="http://schemas.microsoft.com/office/drawing/2014/main" id="{5E8FF072-1EDE-564B-B1FE-23715BB3E326}"/>
                </a:ext>
              </a:extLst>
            </p:cNvPr>
            <p:cNvSpPr/>
            <p:nvPr/>
          </p:nvSpPr>
          <p:spPr>
            <a:xfrm>
              <a:off x="746556" y="733475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5" h="685165">
                  <a:moveTo>
                    <a:pt x="684733" y="0"/>
                  </a:moveTo>
                  <a:lnTo>
                    <a:pt x="0" y="0"/>
                  </a:lnTo>
                  <a:lnTo>
                    <a:pt x="0" y="684745"/>
                  </a:lnTo>
                  <a:lnTo>
                    <a:pt x="684733" y="684745"/>
                  </a:lnTo>
                  <a:lnTo>
                    <a:pt x="684733" y="0"/>
                  </a:lnTo>
                  <a:close/>
                </a:path>
              </a:pathLst>
            </a:custGeom>
            <a:solidFill>
              <a:srgbClr val="365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FA393411-62AF-8649-9088-25638E703107}"/>
              </a:ext>
            </a:extLst>
          </p:cNvPr>
          <p:cNvGrpSpPr/>
          <p:nvPr userDrawn="1"/>
        </p:nvGrpSpPr>
        <p:grpSpPr>
          <a:xfrm>
            <a:off x="11004269" y="1074264"/>
            <a:ext cx="821055" cy="233679"/>
            <a:chOff x="10678585" y="457198"/>
            <a:chExt cx="821055" cy="233679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94DAD314-2697-B146-B9E3-205987D018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8585" y="518193"/>
              <a:ext cx="264603" cy="172237"/>
            </a:xfrm>
            <a:prstGeom prst="rect">
              <a:avLst/>
            </a:prstGeom>
          </p:spPr>
        </p:pic>
        <p:pic>
          <p:nvPicPr>
            <p:cNvPr id="52" name="object 13">
              <a:extLst>
                <a:ext uri="{FF2B5EF4-FFF2-40B4-BE49-F238E27FC236}">
                  <a16:creationId xmlns:a16="http://schemas.microsoft.com/office/drawing/2014/main" id="{E5920E7F-AD00-B446-9D0D-504C0BA256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2349" y="518194"/>
              <a:ext cx="343523" cy="172237"/>
            </a:xfrm>
            <a:prstGeom prst="rect">
              <a:avLst/>
            </a:prstGeom>
          </p:spPr>
        </p:pic>
        <p:pic>
          <p:nvPicPr>
            <p:cNvPr id="53" name="object 14">
              <a:extLst>
                <a:ext uri="{FF2B5EF4-FFF2-40B4-BE49-F238E27FC236}">
                  <a16:creationId xmlns:a16="http://schemas.microsoft.com/office/drawing/2014/main" id="{A4F80170-0C2E-104C-ADE8-C1815C5F35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8794" y="457198"/>
              <a:ext cx="160845" cy="230619"/>
            </a:xfrm>
            <a:prstGeom prst="rect">
              <a:avLst/>
            </a:prstGeom>
          </p:spPr>
        </p:pic>
      </p:grpSp>
      <p:grpSp>
        <p:nvGrpSpPr>
          <p:cNvPr id="47" name="object 8">
            <a:extLst>
              <a:ext uri="{FF2B5EF4-FFF2-40B4-BE49-F238E27FC236}">
                <a16:creationId xmlns:a16="http://schemas.microsoft.com/office/drawing/2014/main" id="{0677C80B-547E-594F-8D9F-0AD49ACF0357}"/>
              </a:ext>
            </a:extLst>
          </p:cNvPr>
          <p:cNvGrpSpPr/>
          <p:nvPr userDrawn="1"/>
        </p:nvGrpSpPr>
        <p:grpSpPr>
          <a:xfrm>
            <a:off x="11883574" y="1106125"/>
            <a:ext cx="175895" cy="230504"/>
            <a:chOff x="11560365" y="457454"/>
            <a:chExt cx="175895" cy="230504"/>
          </a:xfrm>
        </p:grpSpPr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9A154686-21A5-C146-ACAD-47BD72CAC46C}"/>
                </a:ext>
              </a:extLst>
            </p:cNvPr>
            <p:cNvSpPr/>
            <p:nvPr/>
          </p:nvSpPr>
          <p:spPr>
            <a:xfrm>
              <a:off x="11586870" y="519404"/>
              <a:ext cx="53340" cy="24765"/>
            </a:xfrm>
            <a:custGeom>
              <a:avLst/>
              <a:gdLst/>
              <a:ahLst/>
              <a:cxnLst/>
              <a:rect l="l" t="t" r="r" b="b"/>
              <a:pathLst>
                <a:path w="53340" h="24765">
                  <a:moveTo>
                    <a:pt x="0" y="24650"/>
                  </a:moveTo>
                  <a:lnTo>
                    <a:pt x="53073" y="24650"/>
                  </a:lnTo>
                  <a:lnTo>
                    <a:pt x="53073" y="0"/>
                  </a:lnTo>
                  <a:lnTo>
                    <a:pt x="0" y="0"/>
                  </a:lnTo>
                  <a:lnTo>
                    <a:pt x="0" y="2465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0">
              <a:extLst>
                <a:ext uri="{FF2B5EF4-FFF2-40B4-BE49-F238E27FC236}">
                  <a16:creationId xmlns:a16="http://schemas.microsoft.com/office/drawing/2014/main" id="{A25EFCAD-C5E1-BA41-8585-A0C86A9FA3B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0365" y="457454"/>
              <a:ext cx="175628" cy="23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08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B71FA74-47D5-384F-A723-E76816914705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E4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31D6A5FD-BBF6-2B4C-8E1C-A4DB482FACBC}"/>
              </a:ext>
            </a:extLst>
          </p:cNvPr>
          <p:cNvGrpSpPr/>
          <p:nvPr userDrawn="1"/>
        </p:nvGrpSpPr>
        <p:grpSpPr>
          <a:xfrm>
            <a:off x="11560365" y="457454"/>
            <a:ext cx="175895" cy="230504"/>
            <a:chOff x="11560365" y="457454"/>
            <a:chExt cx="175895" cy="230504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0F93CF4-90DC-5D44-9B2C-FC42640086E3}"/>
                </a:ext>
              </a:extLst>
            </p:cNvPr>
            <p:cNvSpPr/>
            <p:nvPr/>
          </p:nvSpPr>
          <p:spPr>
            <a:xfrm>
              <a:off x="11586870" y="519404"/>
              <a:ext cx="53340" cy="24765"/>
            </a:xfrm>
            <a:custGeom>
              <a:avLst/>
              <a:gdLst/>
              <a:ahLst/>
              <a:cxnLst/>
              <a:rect l="l" t="t" r="r" b="b"/>
              <a:pathLst>
                <a:path w="53340" h="24765">
                  <a:moveTo>
                    <a:pt x="0" y="24650"/>
                  </a:moveTo>
                  <a:lnTo>
                    <a:pt x="53073" y="24650"/>
                  </a:lnTo>
                  <a:lnTo>
                    <a:pt x="53073" y="0"/>
                  </a:lnTo>
                  <a:lnTo>
                    <a:pt x="0" y="0"/>
                  </a:lnTo>
                  <a:lnTo>
                    <a:pt x="0" y="2465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02157E1F-8E62-5A4F-BCD8-47213C43FEC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0365" y="457454"/>
              <a:ext cx="175628" cy="230111"/>
            </a:xfrm>
            <a:prstGeom prst="rect">
              <a:avLst/>
            </a:prstGeom>
          </p:spPr>
        </p:pic>
      </p:grpSp>
      <p:grpSp>
        <p:nvGrpSpPr>
          <p:cNvPr id="15" name="object 14">
            <a:extLst>
              <a:ext uri="{FF2B5EF4-FFF2-40B4-BE49-F238E27FC236}">
                <a16:creationId xmlns:a16="http://schemas.microsoft.com/office/drawing/2014/main" id="{9892CC91-94B3-9549-BE4B-6C78DC6508D5}"/>
              </a:ext>
            </a:extLst>
          </p:cNvPr>
          <p:cNvGrpSpPr/>
          <p:nvPr userDrawn="1"/>
        </p:nvGrpSpPr>
        <p:grpSpPr>
          <a:xfrm>
            <a:off x="10678585" y="457198"/>
            <a:ext cx="821055" cy="233679"/>
            <a:chOff x="10678585" y="457198"/>
            <a:chExt cx="821055" cy="233679"/>
          </a:xfrm>
        </p:grpSpPr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2643E78D-7E4A-CC4C-99D5-5C16B0A104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8585" y="518193"/>
              <a:ext cx="264603" cy="172237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6F9BA029-2B32-7A4E-81C6-9BF0B8B5EC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2349" y="518194"/>
              <a:ext cx="343523" cy="172237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7CE10052-D44A-2F47-8A17-AD737E41344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794" y="457198"/>
              <a:ext cx="160845" cy="230619"/>
            </a:xfrm>
            <a:prstGeom prst="rect">
              <a:avLst/>
            </a:prstGeom>
          </p:spPr>
        </p:pic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id="{E771EAF3-2078-EE4B-BE27-3E063BDC06FA}"/>
              </a:ext>
            </a:extLst>
          </p:cNvPr>
          <p:cNvSpPr/>
          <p:nvPr userDrawn="1"/>
        </p:nvSpPr>
        <p:spPr>
          <a:xfrm>
            <a:off x="3562693" y="2572867"/>
            <a:ext cx="3369945" cy="3296920"/>
          </a:xfrm>
          <a:custGeom>
            <a:avLst/>
            <a:gdLst/>
            <a:ahLst/>
            <a:cxnLst/>
            <a:rect l="l" t="t" r="r" b="b"/>
            <a:pathLst>
              <a:path w="3369945" h="3296920">
                <a:moveTo>
                  <a:pt x="3369564" y="0"/>
                </a:moveTo>
                <a:lnTo>
                  <a:pt x="0" y="0"/>
                </a:lnTo>
                <a:lnTo>
                  <a:pt x="0" y="3296412"/>
                </a:lnTo>
                <a:lnTo>
                  <a:pt x="3369564" y="3296412"/>
                </a:lnTo>
                <a:lnTo>
                  <a:pt x="3369564" y="0"/>
                </a:lnTo>
                <a:close/>
              </a:path>
            </a:pathLst>
          </a:custGeom>
          <a:solidFill>
            <a:srgbClr val="3654A3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C8F8EB86-E55C-6D49-B152-BE68D348FC5C}"/>
              </a:ext>
            </a:extLst>
          </p:cNvPr>
          <p:cNvSpPr txBox="1"/>
          <p:nvPr userDrawn="1"/>
        </p:nvSpPr>
        <p:spPr>
          <a:xfrm>
            <a:off x="3633127" y="2643301"/>
            <a:ext cx="3129915" cy="30568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65"/>
              </a:spcBef>
            </a:pPr>
            <a:r>
              <a:rPr sz="1400" b="1" spc="-100" dirty="0">
                <a:solidFill>
                  <a:srgbClr val="414042"/>
                </a:solidFill>
                <a:latin typeface="Arial"/>
                <a:cs typeface="Arial"/>
              </a:rPr>
              <a:t>Re</a:t>
            </a:r>
            <a:r>
              <a:rPr sz="1400" b="1" spc="-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414042"/>
                </a:solidFill>
                <a:latin typeface="Arial"/>
                <a:cs typeface="Arial"/>
              </a:rPr>
              <a:t>senempor</a:t>
            </a:r>
            <a:r>
              <a:rPr sz="1400" b="1" spc="-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14042"/>
                </a:solidFill>
                <a:latin typeface="Arial"/>
                <a:cs typeface="Arial"/>
              </a:rPr>
              <a:t>ma</a:t>
            </a:r>
            <a:r>
              <a:rPr sz="1400" b="1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414042"/>
                </a:solidFill>
                <a:latin typeface="Arial"/>
                <a:cs typeface="Arial"/>
              </a:rPr>
              <a:t>ped</a:t>
            </a:r>
            <a:r>
              <a:rPr sz="1400" b="1" spc="-4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4042"/>
                </a:solidFill>
                <a:latin typeface="Arial"/>
                <a:cs typeface="Arial"/>
              </a:rPr>
              <a:t>moles</a:t>
            </a:r>
            <a:endParaRPr sz="1400" dirty="0">
              <a:latin typeface="Arial"/>
              <a:cs typeface="Arial"/>
            </a:endParaRPr>
          </a:p>
          <a:p>
            <a:pPr marL="408305" marR="379095" indent="-22923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408940" algn="l"/>
              </a:tabLst>
            </a:pP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autempore</a:t>
            </a:r>
            <a:r>
              <a:rPr sz="14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nis</a:t>
            </a:r>
            <a:r>
              <a:rPr sz="1400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etur</a:t>
            </a:r>
            <a:r>
              <a:rPr sz="1400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Arial"/>
                <a:cs typeface="Arial"/>
              </a:rPr>
              <a:t>maximint,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ut</a:t>
            </a:r>
            <a:r>
              <a:rPr sz="1400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pro</a:t>
            </a:r>
            <a:r>
              <a:rPr sz="14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iduci</a:t>
            </a:r>
            <a:r>
              <a:rPr sz="14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ut</a:t>
            </a:r>
            <a:r>
              <a:rPr sz="1400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unt</a:t>
            </a:r>
            <a:r>
              <a:rPr sz="14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rae</a:t>
            </a:r>
            <a:r>
              <a:rPr sz="14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14042"/>
                </a:solidFill>
                <a:latin typeface="Arial"/>
                <a:cs typeface="Arial"/>
              </a:rPr>
              <a:t>sam </a:t>
            </a:r>
            <a:r>
              <a:rPr sz="1400" spc="-10" dirty="0">
                <a:solidFill>
                  <a:srgbClr val="414042"/>
                </a:solidFill>
                <a:latin typeface="Arial"/>
                <a:cs typeface="Arial"/>
              </a:rPr>
              <a:t>anistias</a:t>
            </a:r>
            <a:endParaRPr sz="1400" dirty="0">
              <a:latin typeface="Arial"/>
              <a:cs typeface="Arial"/>
            </a:endParaRPr>
          </a:p>
          <a:p>
            <a:pPr marL="408305" marR="316230" indent="-22923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408940" algn="l"/>
              </a:tabLst>
            </a:pP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eum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il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ent</a:t>
            </a:r>
            <a:r>
              <a:rPr sz="1400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odit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eos</a:t>
            </a:r>
            <a:r>
              <a:rPr sz="1400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Arial"/>
                <a:cs typeface="Arial"/>
              </a:rPr>
              <a:t>eumquatiis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dit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Arial"/>
                <a:cs typeface="Arial"/>
              </a:rPr>
              <a:t>quam,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apietur</a:t>
            </a:r>
            <a:r>
              <a:rPr sz="1400" spc="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sa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quo</a:t>
            </a:r>
            <a:r>
              <a:rPr sz="1400" spc="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14042"/>
                </a:solidFill>
                <a:latin typeface="Arial"/>
                <a:cs typeface="Arial"/>
              </a:rPr>
              <a:t>tem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autem</a:t>
            </a:r>
            <a:r>
              <a:rPr sz="1400" spc="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aut</a:t>
            </a:r>
            <a:r>
              <a:rPr sz="1400" spc="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mossumqui</a:t>
            </a:r>
            <a:r>
              <a:rPr sz="1400" spc="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ad</a:t>
            </a:r>
            <a:r>
              <a:rPr sz="1400" spc="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14042"/>
                </a:solidFill>
                <a:latin typeface="Arial"/>
                <a:cs typeface="Arial"/>
              </a:rPr>
              <a:t>qui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conem</a:t>
            </a:r>
            <a:r>
              <a:rPr sz="1400" spc="-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14042"/>
                </a:solidFill>
                <a:latin typeface="Arial"/>
                <a:cs typeface="Arial"/>
              </a:rPr>
              <a:t>liqui</a:t>
            </a:r>
            <a:endParaRPr sz="1400" dirty="0">
              <a:latin typeface="Arial"/>
              <a:cs typeface="Arial"/>
            </a:endParaRPr>
          </a:p>
          <a:p>
            <a:pPr marL="408305" marR="491490" indent="-22923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408940" algn="l"/>
              </a:tabLst>
            </a:pP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blabor</a:t>
            </a:r>
            <a:r>
              <a:rPr sz="1400" spc="7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assiti</a:t>
            </a:r>
            <a:r>
              <a:rPr sz="1400" spc="8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Arial"/>
                <a:cs typeface="Arial"/>
              </a:rPr>
              <a:t>ipsame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maximendero</a:t>
            </a:r>
            <a:r>
              <a:rPr sz="1400" spc="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doloribus</a:t>
            </a:r>
            <a:r>
              <a:rPr sz="1400" spc="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14042"/>
                </a:solidFill>
                <a:latin typeface="Arial"/>
                <a:cs typeface="Arial"/>
              </a:rPr>
              <a:t>aut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officabore</a:t>
            </a:r>
            <a:r>
              <a:rPr sz="14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volorro</a:t>
            </a:r>
            <a:r>
              <a:rPr sz="14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voles</a:t>
            </a:r>
            <a:r>
              <a:rPr sz="1400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14042"/>
                </a:solidFill>
                <a:latin typeface="Arial"/>
                <a:cs typeface="Arial"/>
              </a:rPr>
              <a:t>ario </a:t>
            </a:r>
            <a:r>
              <a:rPr sz="1400" dirty="0">
                <a:solidFill>
                  <a:srgbClr val="414042"/>
                </a:solidFill>
                <a:latin typeface="Arial"/>
                <a:cs typeface="Arial"/>
              </a:rPr>
              <a:t>maiosti</a:t>
            </a:r>
            <a:r>
              <a:rPr sz="1400" spc="1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Arial"/>
                <a:cs typeface="Arial"/>
              </a:rPr>
              <a:t>blaudae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EEAAD982-9ECC-6C42-A888-84CB0D7EBD8E}"/>
              </a:ext>
            </a:extLst>
          </p:cNvPr>
          <p:cNvSpPr/>
          <p:nvPr userDrawn="1"/>
        </p:nvSpPr>
        <p:spPr>
          <a:xfrm>
            <a:off x="3633128" y="2567101"/>
            <a:ext cx="3129915" cy="76200"/>
          </a:xfrm>
          <a:custGeom>
            <a:avLst/>
            <a:gdLst/>
            <a:ahLst/>
            <a:cxnLst/>
            <a:rect l="l" t="t" r="r" b="b"/>
            <a:pathLst>
              <a:path w="3129915" h="76200">
                <a:moveTo>
                  <a:pt x="0" y="76200"/>
                </a:moveTo>
                <a:lnTo>
                  <a:pt x="3129470" y="76200"/>
                </a:lnTo>
                <a:lnTo>
                  <a:pt x="312947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365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C217B74E-0A1C-8D49-A01A-513DC1F055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87812" y="15945"/>
            <a:ext cx="2992438" cy="25349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A4A99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ACAB61-BD80-D14B-BCBB-D0DF324651CD}"/>
              </a:ext>
            </a:extLst>
          </p:cNvPr>
          <p:cNvSpPr/>
          <p:nvPr userDrawn="1"/>
        </p:nvSpPr>
        <p:spPr>
          <a:xfrm>
            <a:off x="3637253" y="2643301"/>
            <a:ext cx="3132973" cy="3056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353AB1-E4D0-0B4E-8927-A43B5ABF1FD6}"/>
              </a:ext>
            </a:extLst>
          </p:cNvPr>
          <p:cNvSpPr/>
          <p:nvPr userDrawn="1"/>
        </p:nvSpPr>
        <p:spPr>
          <a:xfrm>
            <a:off x="7208125" y="1210818"/>
            <a:ext cx="1866427" cy="1764227"/>
          </a:xfrm>
          <a:prstGeom prst="rect">
            <a:avLst/>
          </a:prstGeom>
          <a:solidFill>
            <a:srgbClr val="3A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81AB1283-FC56-CE49-A892-4D4237BF10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5943" y="2659539"/>
            <a:ext cx="3102902" cy="30244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A4A9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pour une image  35">
            <a:extLst>
              <a:ext uri="{FF2B5EF4-FFF2-40B4-BE49-F238E27FC236}">
                <a16:creationId xmlns:a16="http://schemas.microsoft.com/office/drawing/2014/main" id="{D9A438FD-8299-B840-B4F2-F67D68E61D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8125" y="3096205"/>
            <a:ext cx="3470072" cy="32969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A4A99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869D3087-1355-3D4B-913E-16A02EC5B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257" y="2567101"/>
            <a:ext cx="2760663" cy="336073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A4A9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Titre 39">
            <a:extLst>
              <a:ext uri="{FF2B5EF4-FFF2-40B4-BE49-F238E27FC236}">
                <a16:creationId xmlns:a16="http://schemas.microsoft.com/office/drawing/2014/main" id="{F778A273-9052-C24D-BE98-E57BEC30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9" y="367202"/>
            <a:ext cx="3870570" cy="301981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A4A99"/>
                </a:solidFill>
                <a:latin typeface="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57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rgbClr val="3A4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C183CE9-71EF-5442-B40E-7DEDB2C66EA8}"/>
              </a:ext>
            </a:extLst>
          </p:cNvPr>
          <p:cNvSpPr/>
          <p:nvPr userDrawn="1"/>
        </p:nvSpPr>
        <p:spPr>
          <a:xfrm>
            <a:off x="7294782" y="969810"/>
            <a:ext cx="254635" cy="256540"/>
          </a:xfrm>
          <a:custGeom>
            <a:avLst/>
            <a:gdLst/>
            <a:ahLst/>
            <a:cxnLst/>
            <a:rect l="l" t="t" r="r" b="b"/>
            <a:pathLst>
              <a:path w="254634" h="256539">
                <a:moveTo>
                  <a:pt x="254038" y="0"/>
                </a:moveTo>
                <a:lnTo>
                  <a:pt x="0" y="0"/>
                </a:lnTo>
                <a:lnTo>
                  <a:pt x="0" y="256501"/>
                </a:lnTo>
                <a:lnTo>
                  <a:pt x="254038" y="256501"/>
                </a:lnTo>
                <a:lnTo>
                  <a:pt x="254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52A5FEEC-9A7D-F247-9CD2-F372531DF89B}"/>
              </a:ext>
            </a:extLst>
          </p:cNvPr>
          <p:cNvGrpSpPr/>
          <p:nvPr userDrawn="1"/>
        </p:nvGrpSpPr>
        <p:grpSpPr>
          <a:xfrm>
            <a:off x="7371465" y="534365"/>
            <a:ext cx="431800" cy="384175"/>
            <a:chOff x="10668089" y="4825720"/>
            <a:chExt cx="431800" cy="3841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179B455-1093-9445-A45B-8A7383DD36B0}"/>
                </a:ext>
              </a:extLst>
            </p:cNvPr>
            <p:cNvSpPr/>
            <p:nvPr/>
          </p:nvSpPr>
          <p:spPr>
            <a:xfrm>
              <a:off x="10668089" y="4931143"/>
              <a:ext cx="153670" cy="155575"/>
            </a:xfrm>
            <a:custGeom>
              <a:avLst/>
              <a:gdLst/>
              <a:ahLst/>
              <a:cxnLst/>
              <a:rect l="l" t="t" r="r" b="b"/>
              <a:pathLst>
                <a:path w="153670" h="155575">
                  <a:moveTo>
                    <a:pt x="153517" y="0"/>
                  </a:moveTo>
                  <a:lnTo>
                    <a:pt x="0" y="0"/>
                  </a:lnTo>
                  <a:lnTo>
                    <a:pt x="0" y="80848"/>
                  </a:lnTo>
                  <a:lnTo>
                    <a:pt x="0" y="155003"/>
                  </a:lnTo>
                  <a:lnTo>
                    <a:pt x="153517" y="155003"/>
                  </a:lnTo>
                  <a:lnTo>
                    <a:pt x="153517" y="80848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DDC997C-4AA4-5B4B-BA50-576E892EC900}"/>
                </a:ext>
              </a:extLst>
            </p:cNvPr>
            <p:cNvSpPr/>
            <p:nvPr/>
          </p:nvSpPr>
          <p:spPr>
            <a:xfrm>
              <a:off x="10747515" y="4825720"/>
              <a:ext cx="352425" cy="384175"/>
            </a:xfrm>
            <a:custGeom>
              <a:avLst/>
              <a:gdLst/>
              <a:ahLst/>
              <a:cxnLst/>
              <a:rect l="l" t="t" r="r" b="b"/>
              <a:pathLst>
                <a:path w="352425" h="384175">
                  <a:moveTo>
                    <a:pt x="195846" y="186270"/>
                  </a:moveTo>
                  <a:lnTo>
                    <a:pt x="0" y="186270"/>
                  </a:lnTo>
                  <a:lnTo>
                    <a:pt x="0" y="384009"/>
                  </a:lnTo>
                  <a:lnTo>
                    <a:pt x="195846" y="384009"/>
                  </a:lnTo>
                  <a:lnTo>
                    <a:pt x="195846" y="186270"/>
                  </a:lnTo>
                  <a:close/>
                </a:path>
                <a:path w="352425" h="384175">
                  <a:moveTo>
                    <a:pt x="351955" y="0"/>
                  </a:moveTo>
                  <a:lnTo>
                    <a:pt x="224942" y="0"/>
                  </a:lnTo>
                  <a:lnTo>
                    <a:pt x="224942" y="128244"/>
                  </a:lnTo>
                  <a:lnTo>
                    <a:pt x="351955" y="128244"/>
                  </a:lnTo>
                  <a:lnTo>
                    <a:pt x="351955" y="0"/>
                  </a:lnTo>
                  <a:close/>
                </a:path>
              </a:pathLst>
            </a:custGeom>
            <a:solidFill>
              <a:srgbClr val="6A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C5395A24-25C3-D44E-A78D-6FDD873AD6F2}"/>
              </a:ext>
            </a:extLst>
          </p:cNvPr>
          <p:cNvSpPr/>
          <p:nvPr userDrawn="1"/>
        </p:nvSpPr>
        <p:spPr>
          <a:xfrm>
            <a:off x="7612333" y="969823"/>
            <a:ext cx="127635" cy="128270"/>
          </a:xfrm>
          <a:custGeom>
            <a:avLst/>
            <a:gdLst/>
            <a:ahLst/>
            <a:cxnLst/>
            <a:rect l="l" t="t" r="r" b="b"/>
            <a:pathLst>
              <a:path w="127634" h="128270">
                <a:moveTo>
                  <a:pt x="127012" y="0"/>
                </a:moveTo>
                <a:lnTo>
                  <a:pt x="0" y="0"/>
                </a:lnTo>
                <a:lnTo>
                  <a:pt x="0" y="128244"/>
                </a:lnTo>
                <a:lnTo>
                  <a:pt x="127012" y="128244"/>
                </a:lnTo>
                <a:lnTo>
                  <a:pt x="127012" y="0"/>
                </a:lnTo>
                <a:close/>
              </a:path>
            </a:pathLst>
          </a:custGeom>
          <a:solidFill>
            <a:srgbClr val="8F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76F3691-5854-7944-9ECA-86F6B1439540}"/>
              </a:ext>
            </a:extLst>
          </p:cNvPr>
          <p:cNvSpPr/>
          <p:nvPr userDrawn="1"/>
        </p:nvSpPr>
        <p:spPr>
          <a:xfrm>
            <a:off x="7450890" y="72063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4155" y="0"/>
                </a:moveTo>
                <a:lnTo>
                  <a:pt x="0" y="0"/>
                </a:lnTo>
                <a:lnTo>
                  <a:pt x="0" y="74155"/>
                </a:lnTo>
                <a:lnTo>
                  <a:pt x="74155" y="74155"/>
                </a:lnTo>
                <a:lnTo>
                  <a:pt x="74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10F316A-6098-CA47-A594-88093964B7CD}"/>
              </a:ext>
            </a:extLst>
          </p:cNvPr>
          <p:cNvSpPr/>
          <p:nvPr userDrawn="1"/>
        </p:nvSpPr>
        <p:spPr>
          <a:xfrm>
            <a:off x="4743975" y="716191"/>
            <a:ext cx="767080" cy="518795"/>
          </a:xfrm>
          <a:custGeom>
            <a:avLst/>
            <a:gdLst/>
            <a:ahLst/>
            <a:cxnLst/>
            <a:rect l="l" t="t" r="r" b="b"/>
            <a:pathLst>
              <a:path w="767079" h="518795">
                <a:moveTo>
                  <a:pt x="268097" y="2794"/>
                </a:moveTo>
                <a:lnTo>
                  <a:pt x="216001" y="0"/>
                </a:lnTo>
                <a:lnTo>
                  <a:pt x="172402" y="7696"/>
                </a:lnTo>
                <a:lnTo>
                  <a:pt x="136677" y="25336"/>
                </a:lnTo>
                <a:lnTo>
                  <a:pt x="108229" y="52336"/>
                </a:lnTo>
                <a:lnTo>
                  <a:pt x="86461" y="88125"/>
                </a:lnTo>
                <a:lnTo>
                  <a:pt x="55372" y="8686"/>
                </a:lnTo>
                <a:lnTo>
                  <a:pt x="0" y="8686"/>
                </a:lnTo>
                <a:lnTo>
                  <a:pt x="0" y="510882"/>
                </a:lnTo>
                <a:lnTo>
                  <a:pt x="133083" y="510882"/>
                </a:lnTo>
                <a:lnTo>
                  <a:pt x="133083" y="255854"/>
                </a:lnTo>
                <a:lnTo>
                  <a:pt x="136017" y="213741"/>
                </a:lnTo>
                <a:lnTo>
                  <a:pt x="147307" y="175069"/>
                </a:lnTo>
                <a:lnTo>
                  <a:pt x="170624" y="144208"/>
                </a:lnTo>
                <a:lnTo>
                  <a:pt x="209664" y="125539"/>
                </a:lnTo>
                <a:lnTo>
                  <a:pt x="268097" y="123444"/>
                </a:lnTo>
                <a:lnTo>
                  <a:pt x="268097" y="2794"/>
                </a:lnTo>
                <a:close/>
              </a:path>
              <a:path w="767079" h="518795">
                <a:moveTo>
                  <a:pt x="766660" y="265404"/>
                </a:moveTo>
                <a:lnTo>
                  <a:pt x="764209" y="219290"/>
                </a:lnTo>
                <a:lnTo>
                  <a:pt x="762596" y="209765"/>
                </a:lnTo>
                <a:lnTo>
                  <a:pt x="756767" y="175298"/>
                </a:lnTo>
                <a:lnTo>
                  <a:pt x="743953" y="134315"/>
                </a:lnTo>
                <a:lnTo>
                  <a:pt x="729678" y="105791"/>
                </a:lnTo>
                <a:lnTo>
                  <a:pt x="725385" y="97205"/>
                </a:lnTo>
                <a:lnTo>
                  <a:pt x="700697" y="64871"/>
                </a:lnTo>
                <a:lnTo>
                  <a:pt x="669518" y="38176"/>
                </a:lnTo>
                <a:lnTo>
                  <a:pt x="631482" y="18021"/>
                </a:lnTo>
                <a:lnTo>
                  <a:pt x="627519" y="16916"/>
                </a:lnTo>
                <a:lnTo>
                  <a:pt x="627519" y="209765"/>
                </a:lnTo>
                <a:lnTo>
                  <a:pt x="427418" y="209765"/>
                </a:lnTo>
                <a:lnTo>
                  <a:pt x="434708" y="166204"/>
                </a:lnTo>
                <a:lnTo>
                  <a:pt x="452920" y="133502"/>
                </a:lnTo>
                <a:lnTo>
                  <a:pt x="483158" y="112928"/>
                </a:lnTo>
                <a:lnTo>
                  <a:pt x="526503" y="105791"/>
                </a:lnTo>
                <a:lnTo>
                  <a:pt x="571931" y="112928"/>
                </a:lnTo>
                <a:lnTo>
                  <a:pt x="602881" y="133502"/>
                </a:lnTo>
                <a:lnTo>
                  <a:pt x="620890" y="166204"/>
                </a:lnTo>
                <a:lnTo>
                  <a:pt x="627519" y="209765"/>
                </a:lnTo>
                <a:lnTo>
                  <a:pt x="627519" y="16916"/>
                </a:lnTo>
                <a:lnTo>
                  <a:pt x="586193" y="5283"/>
                </a:lnTo>
                <a:lnTo>
                  <a:pt x="533311" y="838"/>
                </a:lnTo>
                <a:lnTo>
                  <a:pt x="472059" y="5588"/>
                </a:lnTo>
                <a:lnTo>
                  <a:pt x="421690" y="19050"/>
                </a:lnTo>
                <a:lnTo>
                  <a:pt x="381228" y="40068"/>
                </a:lnTo>
                <a:lnTo>
                  <a:pt x="349694" y="67487"/>
                </a:lnTo>
                <a:lnTo>
                  <a:pt x="326097" y="100139"/>
                </a:lnTo>
                <a:lnTo>
                  <a:pt x="309460" y="136855"/>
                </a:lnTo>
                <a:lnTo>
                  <a:pt x="298792" y="176479"/>
                </a:lnTo>
                <a:lnTo>
                  <a:pt x="293116" y="217843"/>
                </a:lnTo>
                <a:lnTo>
                  <a:pt x="291439" y="259791"/>
                </a:lnTo>
                <a:lnTo>
                  <a:pt x="293217" y="302768"/>
                </a:lnTo>
                <a:lnTo>
                  <a:pt x="299186" y="344690"/>
                </a:lnTo>
                <a:lnTo>
                  <a:pt x="310324" y="384467"/>
                </a:lnTo>
                <a:lnTo>
                  <a:pt x="327571" y="421055"/>
                </a:lnTo>
                <a:lnTo>
                  <a:pt x="351891" y="453377"/>
                </a:lnTo>
                <a:lnTo>
                  <a:pt x="384251" y="480377"/>
                </a:lnTo>
                <a:lnTo>
                  <a:pt x="425602" y="500976"/>
                </a:lnTo>
                <a:lnTo>
                  <a:pt x="476910" y="514121"/>
                </a:lnTo>
                <a:lnTo>
                  <a:pt x="539127" y="518744"/>
                </a:lnTo>
                <a:lnTo>
                  <a:pt x="601675" y="514311"/>
                </a:lnTo>
                <a:lnTo>
                  <a:pt x="652564" y="501802"/>
                </a:lnTo>
                <a:lnTo>
                  <a:pt x="692746" y="482371"/>
                </a:lnTo>
                <a:lnTo>
                  <a:pt x="723176" y="457200"/>
                </a:lnTo>
                <a:lnTo>
                  <a:pt x="750062" y="414769"/>
                </a:lnTo>
                <a:lnTo>
                  <a:pt x="758583" y="394271"/>
                </a:lnTo>
                <a:lnTo>
                  <a:pt x="765454" y="358863"/>
                </a:lnTo>
                <a:lnTo>
                  <a:pt x="624624" y="358863"/>
                </a:lnTo>
                <a:lnTo>
                  <a:pt x="616508" y="380009"/>
                </a:lnTo>
                <a:lnTo>
                  <a:pt x="599846" y="397852"/>
                </a:lnTo>
                <a:lnTo>
                  <a:pt x="572973" y="410171"/>
                </a:lnTo>
                <a:lnTo>
                  <a:pt x="534276" y="414769"/>
                </a:lnTo>
                <a:lnTo>
                  <a:pt x="493534" y="408901"/>
                </a:lnTo>
                <a:lnTo>
                  <a:pt x="460451" y="390613"/>
                </a:lnTo>
                <a:lnTo>
                  <a:pt x="437565" y="358902"/>
                </a:lnTo>
                <a:lnTo>
                  <a:pt x="427418" y="312750"/>
                </a:lnTo>
                <a:lnTo>
                  <a:pt x="764476" y="312750"/>
                </a:lnTo>
                <a:lnTo>
                  <a:pt x="766660" y="265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B104AED-4E8E-684E-8981-885398899285}"/>
              </a:ext>
            </a:extLst>
          </p:cNvPr>
          <p:cNvSpPr/>
          <p:nvPr userDrawn="1"/>
        </p:nvSpPr>
        <p:spPr>
          <a:xfrm>
            <a:off x="5564845" y="717019"/>
            <a:ext cx="468630" cy="518159"/>
          </a:xfrm>
          <a:custGeom>
            <a:avLst/>
            <a:gdLst/>
            <a:ahLst/>
            <a:cxnLst/>
            <a:rect l="l" t="t" r="r" b="b"/>
            <a:pathLst>
              <a:path w="468629" h="518160">
                <a:moveTo>
                  <a:pt x="232168" y="0"/>
                </a:moveTo>
                <a:lnTo>
                  <a:pt x="174933" y="3295"/>
                </a:lnTo>
                <a:lnTo>
                  <a:pt x="125807" y="13145"/>
                </a:lnTo>
                <a:lnTo>
                  <a:pt x="85043" y="29499"/>
                </a:lnTo>
                <a:lnTo>
                  <a:pt x="52896" y="52304"/>
                </a:lnTo>
                <a:lnTo>
                  <a:pt x="15467" y="117057"/>
                </a:lnTo>
                <a:lnTo>
                  <a:pt x="10693" y="158902"/>
                </a:lnTo>
                <a:lnTo>
                  <a:pt x="17114" y="198452"/>
                </a:lnTo>
                <a:lnTo>
                  <a:pt x="61687" y="252717"/>
                </a:lnTo>
                <a:lnTo>
                  <a:pt x="133457" y="283154"/>
                </a:lnTo>
                <a:lnTo>
                  <a:pt x="173875" y="292919"/>
                </a:lnTo>
                <a:lnTo>
                  <a:pt x="252444" y="308508"/>
                </a:lnTo>
                <a:lnTo>
                  <a:pt x="286063" y="317118"/>
                </a:lnTo>
                <a:lnTo>
                  <a:pt x="312882" y="328129"/>
                </a:lnTo>
                <a:lnTo>
                  <a:pt x="330636" y="342935"/>
                </a:lnTo>
                <a:lnTo>
                  <a:pt x="337058" y="362927"/>
                </a:lnTo>
                <a:lnTo>
                  <a:pt x="330789" y="383311"/>
                </a:lnTo>
                <a:lnTo>
                  <a:pt x="312410" y="399464"/>
                </a:lnTo>
                <a:lnTo>
                  <a:pt x="282558" y="410099"/>
                </a:lnTo>
                <a:lnTo>
                  <a:pt x="241871" y="413931"/>
                </a:lnTo>
                <a:lnTo>
                  <a:pt x="194649" y="408673"/>
                </a:lnTo>
                <a:lnTo>
                  <a:pt x="159905" y="393209"/>
                </a:lnTo>
                <a:lnTo>
                  <a:pt x="138458" y="367998"/>
                </a:lnTo>
                <a:lnTo>
                  <a:pt x="131127" y="333502"/>
                </a:lnTo>
                <a:lnTo>
                  <a:pt x="0" y="333502"/>
                </a:lnTo>
                <a:lnTo>
                  <a:pt x="3824" y="376907"/>
                </a:lnTo>
                <a:lnTo>
                  <a:pt x="15297" y="414451"/>
                </a:lnTo>
                <a:lnTo>
                  <a:pt x="61193" y="472047"/>
                </a:lnTo>
                <a:lnTo>
                  <a:pt x="95616" y="492144"/>
                </a:lnTo>
                <a:lnTo>
                  <a:pt x="137690" y="506471"/>
                </a:lnTo>
                <a:lnTo>
                  <a:pt x="187415" y="515051"/>
                </a:lnTo>
                <a:lnTo>
                  <a:pt x="244792" y="517906"/>
                </a:lnTo>
                <a:lnTo>
                  <a:pt x="299370" y="514039"/>
                </a:lnTo>
                <a:lnTo>
                  <a:pt x="347696" y="502828"/>
                </a:lnTo>
                <a:lnTo>
                  <a:pt x="388988" y="484856"/>
                </a:lnTo>
                <a:lnTo>
                  <a:pt x="422464" y="460707"/>
                </a:lnTo>
                <a:lnTo>
                  <a:pt x="447344" y="430965"/>
                </a:lnTo>
                <a:lnTo>
                  <a:pt x="468185" y="357035"/>
                </a:lnTo>
                <a:lnTo>
                  <a:pt x="461744" y="314714"/>
                </a:lnTo>
                <a:lnTo>
                  <a:pt x="417040" y="257143"/>
                </a:lnTo>
                <a:lnTo>
                  <a:pt x="383322" y="238935"/>
                </a:lnTo>
                <a:lnTo>
                  <a:pt x="345057" y="225809"/>
                </a:lnTo>
                <a:lnTo>
                  <a:pt x="304520" y="216285"/>
                </a:lnTo>
                <a:lnTo>
                  <a:pt x="225718" y="202135"/>
                </a:lnTo>
                <a:lnTo>
                  <a:pt x="192000" y="194552"/>
                </a:lnTo>
                <a:lnTo>
                  <a:pt x="165102" y="184659"/>
                </a:lnTo>
                <a:lnTo>
                  <a:pt x="147296" y="170978"/>
                </a:lnTo>
                <a:lnTo>
                  <a:pt x="140855" y="152031"/>
                </a:lnTo>
                <a:lnTo>
                  <a:pt x="145089" y="133458"/>
                </a:lnTo>
                <a:lnTo>
                  <a:pt x="159431" y="117462"/>
                </a:lnTo>
                <a:lnTo>
                  <a:pt x="186338" y="106247"/>
                </a:lnTo>
                <a:lnTo>
                  <a:pt x="228269" y="102019"/>
                </a:lnTo>
                <a:lnTo>
                  <a:pt x="273151" y="106233"/>
                </a:lnTo>
                <a:lnTo>
                  <a:pt x="303187" y="119551"/>
                </a:lnTo>
                <a:lnTo>
                  <a:pt x="321020" y="142984"/>
                </a:lnTo>
                <a:lnTo>
                  <a:pt x="329298" y="177546"/>
                </a:lnTo>
                <a:lnTo>
                  <a:pt x="453631" y="177546"/>
                </a:lnTo>
                <a:lnTo>
                  <a:pt x="449009" y="130957"/>
                </a:lnTo>
                <a:lnTo>
                  <a:pt x="435212" y="91301"/>
                </a:lnTo>
                <a:lnTo>
                  <a:pt x="412341" y="58662"/>
                </a:lnTo>
                <a:lnTo>
                  <a:pt x="380499" y="33126"/>
                </a:lnTo>
                <a:lnTo>
                  <a:pt x="339788" y="14780"/>
                </a:lnTo>
                <a:lnTo>
                  <a:pt x="290310" y="3709"/>
                </a:lnTo>
                <a:lnTo>
                  <a:pt x="232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B3D0284-9F53-D646-B2EE-FE69248730F4}"/>
              </a:ext>
            </a:extLst>
          </p:cNvPr>
          <p:cNvSpPr/>
          <p:nvPr userDrawn="1"/>
        </p:nvSpPr>
        <p:spPr>
          <a:xfrm>
            <a:off x="6085544" y="717025"/>
            <a:ext cx="473075" cy="518159"/>
          </a:xfrm>
          <a:custGeom>
            <a:avLst/>
            <a:gdLst/>
            <a:ahLst/>
            <a:cxnLst/>
            <a:rect l="l" t="t" r="r" b="b"/>
            <a:pathLst>
              <a:path w="473075" h="518160">
                <a:moveTo>
                  <a:pt x="455980" y="103974"/>
                </a:moveTo>
                <a:lnTo>
                  <a:pt x="239915" y="103974"/>
                </a:lnTo>
                <a:lnTo>
                  <a:pt x="286563" y="109475"/>
                </a:lnTo>
                <a:lnTo>
                  <a:pt x="317269" y="126653"/>
                </a:lnTo>
                <a:lnTo>
                  <a:pt x="334314" y="156524"/>
                </a:lnTo>
                <a:lnTo>
                  <a:pt x="339979" y="200101"/>
                </a:lnTo>
                <a:lnTo>
                  <a:pt x="207873" y="211861"/>
                </a:lnTo>
                <a:lnTo>
                  <a:pt x="141882" y="220725"/>
                </a:lnTo>
                <a:lnTo>
                  <a:pt x="89221" y="235039"/>
                </a:lnTo>
                <a:lnTo>
                  <a:pt x="49296" y="255511"/>
                </a:lnTo>
                <a:lnTo>
                  <a:pt x="21513" y="282849"/>
                </a:lnTo>
                <a:lnTo>
                  <a:pt x="5279" y="317762"/>
                </a:lnTo>
                <a:lnTo>
                  <a:pt x="0" y="360959"/>
                </a:lnTo>
                <a:lnTo>
                  <a:pt x="6988" y="410044"/>
                </a:lnTo>
                <a:lnTo>
                  <a:pt x="26767" y="449595"/>
                </a:lnTo>
                <a:lnTo>
                  <a:pt x="57556" y="479883"/>
                </a:lnTo>
                <a:lnTo>
                  <a:pt x="97573" y="501181"/>
                </a:lnTo>
                <a:lnTo>
                  <a:pt x="145038" y="513760"/>
                </a:lnTo>
                <a:lnTo>
                  <a:pt x="198170" y="517893"/>
                </a:lnTo>
                <a:lnTo>
                  <a:pt x="266130" y="510582"/>
                </a:lnTo>
                <a:lnTo>
                  <a:pt x="319336" y="491042"/>
                </a:lnTo>
                <a:lnTo>
                  <a:pt x="359067" y="462857"/>
                </a:lnTo>
                <a:lnTo>
                  <a:pt x="386600" y="429615"/>
                </a:lnTo>
                <a:lnTo>
                  <a:pt x="473062" y="429615"/>
                </a:lnTo>
                <a:lnTo>
                  <a:pt x="473062" y="412940"/>
                </a:lnTo>
                <a:lnTo>
                  <a:pt x="230212" y="412940"/>
                </a:lnTo>
                <a:lnTo>
                  <a:pt x="188486" y="408572"/>
                </a:lnTo>
                <a:lnTo>
                  <a:pt x="160148" y="396387"/>
                </a:lnTo>
                <a:lnTo>
                  <a:pt x="144014" y="377766"/>
                </a:lnTo>
                <a:lnTo>
                  <a:pt x="138899" y="354088"/>
                </a:lnTo>
                <a:lnTo>
                  <a:pt x="143166" y="336052"/>
                </a:lnTo>
                <a:lnTo>
                  <a:pt x="157724" y="321600"/>
                </a:lnTo>
                <a:lnTo>
                  <a:pt x="185212" y="310642"/>
                </a:lnTo>
                <a:lnTo>
                  <a:pt x="228269" y="303085"/>
                </a:lnTo>
                <a:lnTo>
                  <a:pt x="339979" y="290334"/>
                </a:lnTo>
                <a:lnTo>
                  <a:pt x="473062" y="290334"/>
                </a:lnTo>
                <a:lnTo>
                  <a:pt x="473062" y="225602"/>
                </a:lnTo>
                <a:lnTo>
                  <a:pt x="471778" y="182731"/>
                </a:lnTo>
                <a:lnTo>
                  <a:pt x="467113" y="143332"/>
                </a:lnTo>
                <a:lnTo>
                  <a:pt x="457842" y="107823"/>
                </a:lnTo>
                <a:lnTo>
                  <a:pt x="455980" y="103974"/>
                </a:lnTo>
                <a:close/>
              </a:path>
              <a:path w="473075" h="518160">
                <a:moveTo>
                  <a:pt x="473062" y="429615"/>
                </a:moveTo>
                <a:lnTo>
                  <a:pt x="386600" y="429615"/>
                </a:lnTo>
                <a:lnTo>
                  <a:pt x="416712" y="510044"/>
                </a:lnTo>
                <a:lnTo>
                  <a:pt x="473062" y="510044"/>
                </a:lnTo>
                <a:lnTo>
                  <a:pt x="473062" y="429615"/>
                </a:lnTo>
                <a:close/>
              </a:path>
              <a:path w="473075" h="518160">
                <a:moveTo>
                  <a:pt x="473062" y="290334"/>
                </a:moveTo>
                <a:lnTo>
                  <a:pt x="339979" y="290334"/>
                </a:lnTo>
                <a:lnTo>
                  <a:pt x="335118" y="337218"/>
                </a:lnTo>
                <a:lnTo>
                  <a:pt x="318604" y="376283"/>
                </a:lnTo>
                <a:lnTo>
                  <a:pt x="285336" y="403025"/>
                </a:lnTo>
                <a:lnTo>
                  <a:pt x="230212" y="412940"/>
                </a:lnTo>
                <a:lnTo>
                  <a:pt x="473062" y="412940"/>
                </a:lnTo>
                <a:lnTo>
                  <a:pt x="473062" y="290334"/>
                </a:lnTo>
                <a:close/>
              </a:path>
              <a:path w="473075" h="518160">
                <a:moveTo>
                  <a:pt x="237020" y="0"/>
                </a:moveTo>
                <a:lnTo>
                  <a:pt x="168530" y="4918"/>
                </a:lnTo>
                <a:lnTo>
                  <a:pt x="115145" y="18931"/>
                </a:lnTo>
                <a:lnTo>
                  <a:pt x="75201" y="40922"/>
                </a:lnTo>
                <a:lnTo>
                  <a:pt x="47031" y="69775"/>
                </a:lnTo>
                <a:lnTo>
                  <a:pt x="28972" y="104376"/>
                </a:lnTo>
                <a:lnTo>
                  <a:pt x="19357" y="143610"/>
                </a:lnTo>
                <a:lnTo>
                  <a:pt x="16522" y="186359"/>
                </a:lnTo>
                <a:lnTo>
                  <a:pt x="148628" y="185381"/>
                </a:lnTo>
                <a:lnTo>
                  <a:pt x="152922" y="151975"/>
                </a:lnTo>
                <a:lnTo>
                  <a:pt x="167687" y="126290"/>
                </a:lnTo>
                <a:lnTo>
                  <a:pt x="195744" y="109799"/>
                </a:lnTo>
                <a:lnTo>
                  <a:pt x="239915" y="103974"/>
                </a:lnTo>
                <a:lnTo>
                  <a:pt x="455980" y="103974"/>
                </a:lnTo>
                <a:lnTo>
                  <a:pt x="442744" y="76626"/>
                </a:lnTo>
                <a:lnTo>
                  <a:pt x="420594" y="50160"/>
                </a:lnTo>
                <a:lnTo>
                  <a:pt x="390169" y="28844"/>
                </a:lnTo>
                <a:lnTo>
                  <a:pt x="350248" y="13099"/>
                </a:lnTo>
                <a:lnTo>
                  <a:pt x="299605" y="3344"/>
                </a:lnTo>
                <a:lnTo>
                  <a:pt x="237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8F8CC43-1EDD-2044-B20A-7C55CDB3354F}"/>
              </a:ext>
            </a:extLst>
          </p:cNvPr>
          <p:cNvSpPr/>
          <p:nvPr userDrawn="1"/>
        </p:nvSpPr>
        <p:spPr>
          <a:xfrm>
            <a:off x="6653820" y="533603"/>
            <a:ext cx="465455" cy="694055"/>
          </a:xfrm>
          <a:custGeom>
            <a:avLst/>
            <a:gdLst/>
            <a:ahLst/>
            <a:cxnLst/>
            <a:rect l="l" t="t" r="r" b="b"/>
            <a:pathLst>
              <a:path w="465454" h="694054">
                <a:moveTo>
                  <a:pt x="132105" y="0"/>
                </a:moveTo>
                <a:lnTo>
                  <a:pt x="0" y="0"/>
                </a:lnTo>
                <a:lnTo>
                  <a:pt x="0" y="693470"/>
                </a:lnTo>
                <a:lnTo>
                  <a:pt x="132105" y="693470"/>
                </a:lnTo>
                <a:lnTo>
                  <a:pt x="133083" y="410006"/>
                </a:lnTo>
                <a:lnTo>
                  <a:pt x="137271" y="359688"/>
                </a:lnTo>
                <a:lnTo>
                  <a:pt x="152750" y="324545"/>
                </a:lnTo>
                <a:lnTo>
                  <a:pt x="183891" y="303932"/>
                </a:lnTo>
                <a:lnTo>
                  <a:pt x="235064" y="297205"/>
                </a:lnTo>
                <a:lnTo>
                  <a:pt x="285073" y="304207"/>
                </a:lnTo>
                <a:lnTo>
                  <a:pt x="314596" y="325278"/>
                </a:lnTo>
                <a:lnTo>
                  <a:pt x="328638" y="360513"/>
                </a:lnTo>
                <a:lnTo>
                  <a:pt x="332206" y="410006"/>
                </a:lnTo>
                <a:lnTo>
                  <a:pt x="332206" y="693470"/>
                </a:lnTo>
                <a:lnTo>
                  <a:pt x="465289" y="693470"/>
                </a:lnTo>
                <a:lnTo>
                  <a:pt x="465289" y="422757"/>
                </a:lnTo>
                <a:lnTo>
                  <a:pt x="463521" y="371919"/>
                </a:lnTo>
                <a:lnTo>
                  <a:pt x="457519" y="325772"/>
                </a:lnTo>
                <a:lnTo>
                  <a:pt x="446234" y="284959"/>
                </a:lnTo>
                <a:lnTo>
                  <a:pt x="428621" y="250123"/>
                </a:lnTo>
                <a:lnTo>
                  <a:pt x="370220" y="200958"/>
                </a:lnTo>
                <a:lnTo>
                  <a:pt x="327338" y="187916"/>
                </a:lnTo>
                <a:lnTo>
                  <a:pt x="273939" y="183426"/>
                </a:lnTo>
                <a:lnTo>
                  <a:pt x="218853" y="189524"/>
                </a:lnTo>
                <a:lnTo>
                  <a:pt x="177157" y="205001"/>
                </a:lnTo>
                <a:lnTo>
                  <a:pt x="148392" y="225629"/>
                </a:lnTo>
                <a:lnTo>
                  <a:pt x="132105" y="247180"/>
                </a:lnTo>
                <a:lnTo>
                  <a:pt x="132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8F1E1D-0E20-A44B-AB4C-A45FF850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91" y="27662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88DED2-0BC5-B2C6-8680-E86C42ADD0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A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27EF2C7-5C54-3344-AAFB-A27D34A1F4E3}"/>
              </a:ext>
            </a:extLst>
          </p:cNvPr>
          <p:cNvSpPr/>
          <p:nvPr userDrawn="1"/>
        </p:nvSpPr>
        <p:spPr>
          <a:xfrm>
            <a:off x="10591406" y="5261165"/>
            <a:ext cx="254635" cy="256540"/>
          </a:xfrm>
          <a:custGeom>
            <a:avLst/>
            <a:gdLst/>
            <a:ahLst/>
            <a:cxnLst/>
            <a:rect l="l" t="t" r="r" b="b"/>
            <a:pathLst>
              <a:path w="254634" h="256539">
                <a:moveTo>
                  <a:pt x="254038" y="0"/>
                </a:moveTo>
                <a:lnTo>
                  <a:pt x="0" y="0"/>
                </a:lnTo>
                <a:lnTo>
                  <a:pt x="0" y="256501"/>
                </a:lnTo>
                <a:lnTo>
                  <a:pt x="254038" y="256501"/>
                </a:lnTo>
                <a:lnTo>
                  <a:pt x="254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6DD21820-77E3-CF48-9EEF-0C94C05E6A30}"/>
              </a:ext>
            </a:extLst>
          </p:cNvPr>
          <p:cNvGrpSpPr/>
          <p:nvPr userDrawn="1"/>
        </p:nvGrpSpPr>
        <p:grpSpPr>
          <a:xfrm>
            <a:off x="10668089" y="4825720"/>
            <a:ext cx="431800" cy="384175"/>
            <a:chOff x="10668089" y="4825720"/>
            <a:chExt cx="431800" cy="38417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09D93A35-2557-B34E-B94C-A941D243C851}"/>
                </a:ext>
              </a:extLst>
            </p:cNvPr>
            <p:cNvSpPr/>
            <p:nvPr/>
          </p:nvSpPr>
          <p:spPr>
            <a:xfrm>
              <a:off x="10668089" y="4931143"/>
              <a:ext cx="153670" cy="155575"/>
            </a:xfrm>
            <a:custGeom>
              <a:avLst/>
              <a:gdLst/>
              <a:ahLst/>
              <a:cxnLst/>
              <a:rect l="l" t="t" r="r" b="b"/>
              <a:pathLst>
                <a:path w="153670" h="155575">
                  <a:moveTo>
                    <a:pt x="153517" y="0"/>
                  </a:moveTo>
                  <a:lnTo>
                    <a:pt x="0" y="0"/>
                  </a:lnTo>
                  <a:lnTo>
                    <a:pt x="0" y="80848"/>
                  </a:lnTo>
                  <a:lnTo>
                    <a:pt x="0" y="155003"/>
                  </a:lnTo>
                  <a:lnTo>
                    <a:pt x="153517" y="155003"/>
                  </a:lnTo>
                  <a:lnTo>
                    <a:pt x="153517" y="80848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3ED0E76-3413-394B-9BBB-4AD0F4A63375}"/>
                </a:ext>
              </a:extLst>
            </p:cNvPr>
            <p:cNvSpPr/>
            <p:nvPr/>
          </p:nvSpPr>
          <p:spPr>
            <a:xfrm>
              <a:off x="10747515" y="4825720"/>
              <a:ext cx="352425" cy="384175"/>
            </a:xfrm>
            <a:custGeom>
              <a:avLst/>
              <a:gdLst/>
              <a:ahLst/>
              <a:cxnLst/>
              <a:rect l="l" t="t" r="r" b="b"/>
              <a:pathLst>
                <a:path w="352425" h="384175">
                  <a:moveTo>
                    <a:pt x="195846" y="186270"/>
                  </a:moveTo>
                  <a:lnTo>
                    <a:pt x="0" y="186270"/>
                  </a:lnTo>
                  <a:lnTo>
                    <a:pt x="0" y="384009"/>
                  </a:lnTo>
                  <a:lnTo>
                    <a:pt x="195846" y="384009"/>
                  </a:lnTo>
                  <a:lnTo>
                    <a:pt x="195846" y="186270"/>
                  </a:lnTo>
                  <a:close/>
                </a:path>
                <a:path w="352425" h="384175">
                  <a:moveTo>
                    <a:pt x="351955" y="0"/>
                  </a:moveTo>
                  <a:lnTo>
                    <a:pt x="224942" y="0"/>
                  </a:lnTo>
                  <a:lnTo>
                    <a:pt x="224942" y="128244"/>
                  </a:lnTo>
                  <a:lnTo>
                    <a:pt x="351955" y="128244"/>
                  </a:lnTo>
                  <a:lnTo>
                    <a:pt x="351955" y="0"/>
                  </a:lnTo>
                  <a:close/>
                </a:path>
              </a:pathLst>
            </a:custGeom>
            <a:solidFill>
              <a:srgbClr val="6A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2893FB98-C31A-1848-B159-1A220B738BD1}"/>
              </a:ext>
            </a:extLst>
          </p:cNvPr>
          <p:cNvSpPr/>
          <p:nvPr userDrawn="1"/>
        </p:nvSpPr>
        <p:spPr>
          <a:xfrm>
            <a:off x="10908957" y="5261178"/>
            <a:ext cx="127635" cy="128270"/>
          </a:xfrm>
          <a:custGeom>
            <a:avLst/>
            <a:gdLst/>
            <a:ahLst/>
            <a:cxnLst/>
            <a:rect l="l" t="t" r="r" b="b"/>
            <a:pathLst>
              <a:path w="127634" h="128270">
                <a:moveTo>
                  <a:pt x="127012" y="0"/>
                </a:moveTo>
                <a:lnTo>
                  <a:pt x="0" y="0"/>
                </a:lnTo>
                <a:lnTo>
                  <a:pt x="0" y="128244"/>
                </a:lnTo>
                <a:lnTo>
                  <a:pt x="127012" y="128244"/>
                </a:lnTo>
                <a:lnTo>
                  <a:pt x="127012" y="0"/>
                </a:lnTo>
                <a:close/>
              </a:path>
            </a:pathLst>
          </a:custGeom>
          <a:solidFill>
            <a:srgbClr val="8F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0DC40EF-57A5-CC41-A2F7-F6CCEA6B6808}"/>
              </a:ext>
            </a:extLst>
          </p:cNvPr>
          <p:cNvSpPr/>
          <p:nvPr userDrawn="1"/>
        </p:nvSpPr>
        <p:spPr>
          <a:xfrm>
            <a:off x="10747514" y="5011991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4155" y="0"/>
                </a:moveTo>
                <a:lnTo>
                  <a:pt x="0" y="0"/>
                </a:lnTo>
                <a:lnTo>
                  <a:pt x="0" y="74155"/>
                </a:lnTo>
                <a:lnTo>
                  <a:pt x="74155" y="74155"/>
                </a:lnTo>
                <a:lnTo>
                  <a:pt x="74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A618CCC4-5B5F-4E42-933E-727A2AC07966}"/>
              </a:ext>
            </a:extLst>
          </p:cNvPr>
          <p:cNvSpPr/>
          <p:nvPr userDrawn="1"/>
        </p:nvSpPr>
        <p:spPr>
          <a:xfrm>
            <a:off x="8040599" y="5007546"/>
            <a:ext cx="767080" cy="518795"/>
          </a:xfrm>
          <a:custGeom>
            <a:avLst/>
            <a:gdLst/>
            <a:ahLst/>
            <a:cxnLst/>
            <a:rect l="l" t="t" r="r" b="b"/>
            <a:pathLst>
              <a:path w="767079" h="518795">
                <a:moveTo>
                  <a:pt x="268097" y="2794"/>
                </a:moveTo>
                <a:lnTo>
                  <a:pt x="216001" y="0"/>
                </a:lnTo>
                <a:lnTo>
                  <a:pt x="172402" y="7696"/>
                </a:lnTo>
                <a:lnTo>
                  <a:pt x="136677" y="25336"/>
                </a:lnTo>
                <a:lnTo>
                  <a:pt x="108229" y="52336"/>
                </a:lnTo>
                <a:lnTo>
                  <a:pt x="86461" y="88125"/>
                </a:lnTo>
                <a:lnTo>
                  <a:pt x="55372" y="8686"/>
                </a:lnTo>
                <a:lnTo>
                  <a:pt x="0" y="8686"/>
                </a:lnTo>
                <a:lnTo>
                  <a:pt x="0" y="510882"/>
                </a:lnTo>
                <a:lnTo>
                  <a:pt x="133083" y="510882"/>
                </a:lnTo>
                <a:lnTo>
                  <a:pt x="133083" y="255854"/>
                </a:lnTo>
                <a:lnTo>
                  <a:pt x="136017" y="213741"/>
                </a:lnTo>
                <a:lnTo>
                  <a:pt x="147307" y="175069"/>
                </a:lnTo>
                <a:lnTo>
                  <a:pt x="170624" y="144208"/>
                </a:lnTo>
                <a:lnTo>
                  <a:pt x="209664" y="125539"/>
                </a:lnTo>
                <a:lnTo>
                  <a:pt x="268097" y="123444"/>
                </a:lnTo>
                <a:lnTo>
                  <a:pt x="268097" y="2794"/>
                </a:lnTo>
                <a:close/>
              </a:path>
              <a:path w="767079" h="518795">
                <a:moveTo>
                  <a:pt x="766660" y="265404"/>
                </a:moveTo>
                <a:lnTo>
                  <a:pt x="764209" y="219290"/>
                </a:lnTo>
                <a:lnTo>
                  <a:pt x="762596" y="209765"/>
                </a:lnTo>
                <a:lnTo>
                  <a:pt x="756767" y="175298"/>
                </a:lnTo>
                <a:lnTo>
                  <a:pt x="743953" y="134315"/>
                </a:lnTo>
                <a:lnTo>
                  <a:pt x="729678" y="105791"/>
                </a:lnTo>
                <a:lnTo>
                  <a:pt x="725385" y="97205"/>
                </a:lnTo>
                <a:lnTo>
                  <a:pt x="700697" y="64871"/>
                </a:lnTo>
                <a:lnTo>
                  <a:pt x="669518" y="38176"/>
                </a:lnTo>
                <a:lnTo>
                  <a:pt x="631482" y="18021"/>
                </a:lnTo>
                <a:lnTo>
                  <a:pt x="627519" y="16916"/>
                </a:lnTo>
                <a:lnTo>
                  <a:pt x="627519" y="209765"/>
                </a:lnTo>
                <a:lnTo>
                  <a:pt x="427418" y="209765"/>
                </a:lnTo>
                <a:lnTo>
                  <a:pt x="434708" y="166204"/>
                </a:lnTo>
                <a:lnTo>
                  <a:pt x="452920" y="133502"/>
                </a:lnTo>
                <a:lnTo>
                  <a:pt x="483158" y="112928"/>
                </a:lnTo>
                <a:lnTo>
                  <a:pt x="526503" y="105791"/>
                </a:lnTo>
                <a:lnTo>
                  <a:pt x="571931" y="112928"/>
                </a:lnTo>
                <a:lnTo>
                  <a:pt x="602881" y="133502"/>
                </a:lnTo>
                <a:lnTo>
                  <a:pt x="620890" y="166204"/>
                </a:lnTo>
                <a:lnTo>
                  <a:pt x="627519" y="209765"/>
                </a:lnTo>
                <a:lnTo>
                  <a:pt x="627519" y="16916"/>
                </a:lnTo>
                <a:lnTo>
                  <a:pt x="586193" y="5283"/>
                </a:lnTo>
                <a:lnTo>
                  <a:pt x="533311" y="838"/>
                </a:lnTo>
                <a:lnTo>
                  <a:pt x="472059" y="5588"/>
                </a:lnTo>
                <a:lnTo>
                  <a:pt x="421690" y="19050"/>
                </a:lnTo>
                <a:lnTo>
                  <a:pt x="381228" y="40068"/>
                </a:lnTo>
                <a:lnTo>
                  <a:pt x="349694" y="67487"/>
                </a:lnTo>
                <a:lnTo>
                  <a:pt x="326097" y="100139"/>
                </a:lnTo>
                <a:lnTo>
                  <a:pt x="309460" y="136855"/>
                </a:lnTo>
                <a:lnTo>
                  <a:pt x="298792" y="176479"/>
                </a:lnTo>
                <a:lnTo>
                  <a:pt x="293116" y="217843"/>
                </a:lnTo>
                <a:lnTo>
                  <a:pt x="291439" y="259791"/>
                </a:lnTo>
                <a:lnTo>
                  <a:pt x="293217" y="302768"/>
                </a:lnTo>
                <a:lnTo>
                  <a:pt x="299186" y="344690"/>
                </a:lnTo>
                <a:lnTo>
                  <a:pt x="310324" y="384467"/>
                </a:lnTo>
                <a:lnTo>
                  <a:pt x="327571" y="421055"/>
                </a:lnTo>
                <a:lnTo>
                  <a:pt x="351891" y="453377"/>
                </a:lnTo>
                <a:lnTo>
                  <a:pt x="384251" y="480377"/>
                </a:lnTo>
                <a:lnTo>
                  <a:pt x="425602" y="500976"/>
                </a:lnTo>
                <a:lnTo>
                  <a:pt x="476910" y="514121"/>
                </a:lnTo>
                <a:lnTo>
                  <a:pt x="539127" y="518744"/>
                </a:lnTo>
                <a:lnTo>
                  <a:pt x="601675" y="514311"/>
                </a:lnTo>
                <a:lnTo>
                  <a:pt x="652564" y="501802"/>
                </a:lnTo>
                <a:lnTo>
                  <a:pt x="692746" y="482371"/>
                </a:lnTo>
                <a:lnTo>
                  <a:pt x="723176" y="457200"/>
                </a:lnTo>
                <a:lnTo>
                  <a:pt x="750062" y="414769"/>
                </a:lnTo>
                <a:lnTo>
                  <a:pt x="758583" y="394271"/>
                </a:lnTo>
                <a:lnTo>
                  <a:pt x="765454" y="358863"/>
                </a:lnTo>
                <a:lnTo>
                  <a:pt x="624624" y="358863"/>
                </a:lnTo>
                <a:lnTo>
                  <a:pt x="616508" y="380009"/>
                </a:lnTo>
                <a:lnTo>
                  <a:pt x="599846" y="397852"/>
                </a:lnTo>
                <a:lnTo>
                  <a:pt x="572973" y="410171"/>
                </a:lnTo>
                <a:lnTo>
                  <a:pt x="534276" y="414769"/>
                </a:lnTo>
                <a:lnTo>
                  <a:pt x="493534" y="408901"/>
                </a:lnTo>
                <a:lnTo>
                  <a:pt x="460451" y="390613"/>
                </a:lnTo>
                <a:lnTo>
                  <a:pt x="437565" y="358902"/>
                </a:lnTo>
                <a:lnTo>
                  <a:pt x="427418" y="312750"/>
                </a:lnTo>
                <a:lnTo>
                  <a:pt x="764476" y="312750"/>
                </a:lnTo>
                <a:lnTo>
                  <a:pt x="766660" y="265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243586B0-A51A-F247-BC45-718CB4333BBC}"/>
              </a:ext>
            </a:extLst>
          </p:cNvPr>
          <p:cNvSpPr/>
          <p:nvPr userDrawn="1"/>
        </p:nvSpPr>
        <p:spPr>
          <a:xfrm>
            <a:off x="8861469" y="5008374"/>
            <a:ext cx="468630" cy="518159"/>
          </a:xfrm>
          <a:custGeom>
            <a:avLst/>
            <a:gdLst/>
            <a:ahLst/>
            <a:cxnLst/>
            <a:rect l="l" t="t" r="r" b="b"/>
            <a:pathLst>
              <a:path w="468629" h="518160">
                <a:moveTo>
                  <a:pt x="232168" y="0"/>
                </a:moveTo>
                <a:lnTo>
                  <a:pt x="174933" y="3295"/>
                </a:lnTo>
                <a:lnTo>
                  <a:pt x="125807" y="13145"/>
                </a:lnTo>
                <a:lnTo>
                  <a:pt x="85043" y="29499"/>
                </a:lnTo>
                <a:lnTo>
                  <a:pt x="52896" y="52304"/>
                </a:lnTo>
                <a:lnTo>
                  <a:pt x="15467" y="117057"/>
                </a:lnTo>
                <a:lnTo>
                  <a:pt x="10693" y="158902"/>
                </a:lnTo>
                <a:lnTo>
                  <a:pt x="17114" y="198452"/>
                </a:lnTo>
                <a:lnTo>
                  <a:pt x="61687" y="252717"/>
                </a:lnTo>
                <a:lnTo>
                  <a:pt x="133457" y="283154"/>
                </a:lnTo>
                <a:lnTo>
                  <a:pt x="173875" y="292919"/>
                </a:lnTo>
                <a:lnTo>
                  <a:pt x="252444" y="308508"/>
                </a:lnTo>
                <a:lnTo>
                  <a:pt x="286063" y="317118"/>
                </a:lnTo>
                <a:lnTo>
                  <a:pt x="312882" y="328129"/>
                </a:lnTo>
                <a:lnTo>
                  <a:pt x="330636" y="342935"/>
                </a:lnTo>
                <a:lnTo>
                  <a:pt x="337058" y="362927"/>
                </a:lnTo>
                <a:lnTo>
                  <a:pt x="330789" y="383311"/>
                </a:lnTo>
                <a:lnTo>
                  <a:pt x="312410" y="399464"/>
                </a:lnTo>
                <a:lnTo>
                  <a:pt x="282558" y="410099"/>
                </a:lnTo>
                <a:lnTo>
                  <a:pt x="241871" y="413931"/>
                </a:lnTo>
                <a:lnTo>
                  <a:pt x="194649" y="408673"/>
                </a:lnTo>
                <a:lnTo>
                  <a:pt x="159905" y="393209"/>
                </a:lnTo>
                <a:lnTo>
                  <a:pt x="138458" y="367998"/>
                </a:lnTo>
                <a:lnTo>
                  <a:pt x="131127" y="333502"/>
                </a:lnTo>
                <a:lnTo>
                  <a:pt x="0" y="333502"/>
                </a:lnTo>
                <a:lnTo>
                  <a:pt x="3824" y="376907"/>
                </a:lnTo>
                <a:lnTo>
                  <a:pt x="15297" y="414451"/>
                </a:lnTo>
                <a:lnTo>
                  <a:pt x="61193" y="472047"/>
                </a:lnTo>
                <a:lnTo>
                  <a:pt x="95616" y="492144"/>
                </a:lnTo>
                <a:lnTo>
                  <a:pt x="137690" y="506471"/>
                </a:lnTo>
                <a:lnTo>
                  <a:pt x="187415" y="515051"/>
                </a:lnTo>
                <a:lnTo>
                  <a:pt x="244792" y="517906"/>
                </a:lnTo>
                <a:lnTo>
                  <a:pt x="299370" y="514039"/>
                </a:lnTo>
                <a:lnTo>
                  <a:pt x="347696" y="502828"/>
                </a:lnTo>
                <a:lnTo>
                  <a:pt x="388988" y="484856"/>
                </a:lnTo>
                <a:lnTo>
                  <a:pt x="422464" y="460707"/>
                </a:lnTo>
                <a:lnTo>
                  <a:pt x="447344" y="430965"/>
                </a:lnTo>
                <a:lnTo>
                  <a:pt x="468185" y="357035"/>
                </a:lnTo>
                <a:lnTo>
                  <a:pt x="461744" y="314714"/>
                </a:lnTo>
                <a:lnTo>
                  <a:pt x="417040" y="257143"/>
                </a:lnTo>
                <a:lnTo>
                  <a:pt x="383322" y="238935"/>
                </a:lnTo>
                <a:lnTo>
                  <a:pt x="345057" y="225809"/>
                </a:lnTo>
                <a:lnTo>
                  <a:pt x="304520" y="216285"/>
                </a:lnTo>
                <a:lnTo>
                  <a:pt x="225718" y="202135"/>
                </a:lnTo>
                <a:lnTo>
                  <a:pt x="192000" y="194552"/>
                </a:lnTo>
                <a:lnTo>
                  <a:pt x="165102" y="184659"/>
                </a:lnTo>
                <a:lnTo>
                  <a:pt x="147296" y="170978"/>
                </a:lnTo>
                <a:lnTo>
                  <a:pt x="140855" y="152031"/>
                </a:lnTo>
                <a:lnTo>
                  <a:pt x="145089" y="133458"/>
                </a:lnTo>
                <a:lnTo>
                  <a:pt x="159431" y="117462"/>
                </a:lnTo>
                <a:lnTo>
                  <a:pt x="186338" y="106247"/>
                </a:lnTo>
                <a:lnTo>
                  <a:pt x="228269" y="102019"/>
                </a:lnTo>
                <a:lnTo>
                  <a:pt x="273151" y="106233"/>
                </a:lnTo>
                <a:lnTo>
                  <a:pt x="303187" y="119551"/>
                </a:lnTo>
                <a:lnTo>
                  <a:pt x="321020" y="142984"/>
                </a:lnTo>
                <a:lnTo>
                  <a:pt x="329298" y="177546"/>
                </a:lnTo>
                <a:lnTo>
                  <a:pt x="453631" y="177546"/>
                </a:lnTo>
                <a:lnTo>
                  <a:pt x="449009" y="130957"/>
                </a:lnTo>
                <a:lnTo>
                  <a:pt x="435212" y="91301"/>
                </a:lnTo>
                <a:lnTo>
                  <a:pt x="412341" y="58662"/>
                </a:lnTo>
                <a:lnTo>
                  <a:pt x="380499" y="33126"/>
                </a:lnTo>
                <a:lnTo>
                  <a:pt x="339788" y="14780"/>
                </a:lnTo>
                <a:lnTo>
                  <a:pt x="290310" y="3709"/>
                </a:lnTo>
                <a:lnTo>
                  <a:pt x="232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2D0159F0-4B4A-004D-B3B8-59CB16B15C3D}"/>
              </a:ext>
            </a:extLst>
          </p:cNvPr>
          <p:cNvSpPr/>
          <p:nvPr userDrawn="1"/>
        </p:nvSpPr>
        <p:spPr>
          <a:xfrm>
            <a:off x="9382168" y="5008380"/>
            <a:ext cx="473075" cy="518159"/>
          </a:xfrm>
          <a:custGeom>
            <a:avLst/>
            <a:gdLst/>
            <a:ahLst/>
            <a:cxnLst/>
            <a:rect l="l" t="t" r="r" b="b"/>
            <a:pathLst>
              <a:path w="473075" h="518160">
                <a:moveTo>
                  <a:pt x="455980" y="103974"/>
                </a:moveTo>
                <a:lnTo>
                  <a:pt x="239915" y="103974"/>
                </a:lnTo>
                <a:lnTo>
                  <a:pt x="286563" y="109475"/>
                </a:lnTo>
                <a:lnTo>
                  <a:pt x="317269" y="126653"/>
                </a:lnTo>
                <a:lnTo>
                  <a:pt x="334314" y="156524"/>
                </a:lnTo>
                <a:lnTo>
                  <a:pt x="339979" y="200101"/>
                </a:lnTo>
                <a:lnTo>
                  <a:pt x="207873" y="211861"/>
                </a:lnTo>
                <a:lnTo>
                  <a:pt x="141882" y="220725"/>
                </a:lnTo>
                <a:lnTo>
                  <a:pt x="89221" y="235039"/>
                </a:lnTo>
                <a:lnTo>
                  <a:pt x="49296" y="255511"/>
                </a:lnTo>
                <a:lnTo>
                  <a:pt x="21513" y="282849"/>
                </a:lnTo>
                <a:lnTo>
                  <a:pt x="5279" y="317762"/>
                </a:lnTo>
                <a:lnTo>
                  <a:pt x="0" y="360959"/>
                </a:lnTo>
                <a:lnTo>
                  <a:pt x="6988" y="410044"/>
                </a:lnTo>
                <a:lnTo>
                  <a:pt x="26767" y="449595"/>
                </a:lnTo>
                <a:lnTo>
                  <a:pt x="57556" y="479883"/>
                </a:lnTo>
                <a:lnTo>
                  <a:pt x="97573" y="501181"/>
                </a:lnTo>
                <a:lnTo>
                  <a:pt x="145038" y="513760"/>
                </a:lnTo>
                <a:lnTo>
                  <a:pt x="198170" y="517893"/>
                </a:lnTo>
                <a:lnTo>
                  <a:pt x="266130" y="510582"/>
                </a:lnTo>
                <a:lnTo>
                  <a:pt x="319336" y="491042"/>
                </a:lnTo>
                <a:lnTo>
                  <a:pt x="359067" y="462857"/>
                </a:lnTo>
                <a:lnTo>
                  <a:pt x="386600" y="429615"/>
                </a:lnTo>
                <a:lnTo>
                  <a:pt x="473062" y="429615"/>
                </a:lnTo>
                <a:lnTo>
                  <a:pt x="473062" y="412940"/>
                </a:lnTo>
                <a:lnTo>
                  <a:pt x="230212" y="412940"/>
                </a:lnTo>
                <a:lnTo>
                  <a:pt x="188486" y="408572"/>
                </a:lnTo>
                <a:lnTo>
                  <a:pt x="160148" y="396387"/>
                </a:lnTo>
                <a:lnTo>
                  <a:pt x="144014" y="377766"/>
                </a:lnTo>
                <a:lnTo>
                  <a:pt x="138899" y="354088"/>
                </a:lnTo>
                <a:lnTo>
                  <a:pt x="143166" y="336052"/>
                </a:lnTo>
                <a:lnTo>
                  <a:pt x="157724" y="321600"/>
                </a:lnTo>
                <a:lnTo>
                  <a:pt x="185212" y="310642"/>
                </a:lnTo>
                <a:lnTo>
                  <a:pt x="228269" y="303085"/>
                </a:lnTo>
                <a:lnTo>
                  <a:pt x="339979" y="290334"/>
                </a:lnTo>
                <a:lnTo>
                  <a:pt x="473062" y="290334"/>
                </a:lnTo>
                <a:lnTo>
                  <a:pt x="473062" y="225602"/>
                </a:lnTo>
                <a:lnTo>
                  <a:pt x="471778" y="182731"/>
                </a:lnTo>
                <a:lnTo>
                  <a:pt x="467113" y="143332"/>
                </a:lnTo>
                <a:lnTo>
                  <a:pt x="457842" y="107823"/>
                </a:lnTo>
                <a:lnTo>
                  <a:pt x="455980" y="103974"/>
                </a:lnTo>
                <a:close/>
              </a:path>
              <a:path w="473075" h="518160">
                <a:moveTo>
                  <a:pt x="473062" y="429615"/>
                </a:moveTo>
                <a:lnTo>
                  <a:pt x="386600" y="429615"/>
                </a:lnTo>
                <a:lnTo>
                  <a:pt x="416712" y="510044"/>
                </a:lnTo>
                <a:lnTo>
                  <a:pt x="473062" y="510044"/>
                </a:lnTo>
                <a:lnTo>
                  <a:pt x="473062" y="429615"/>
                </a:lnTo>
                <a:close/>
              </a:path>
              <a:path w="473075" h="518160">
                <a:moveTo>
                  <a:pt x="473062" y="290334"/>
                </a:moveTo>
                <a:lnTo>
                  <a:pt x="339979" y="290334"/>
                </a:lnTo>
                <a:lnTo>
                  <a:pt x="335118" y="337218"/>
                </a:lnTo>
                <a:lnTo>
                  <a:pt x="318604" y="376283"/>
                </a:lnTo>
                <a:lnTo>
                  <a:pt x="285336" y="403025"/>
                </a:lnTo>
                <a:lnTo>
                  <a:pt x="230212" y="412940"/>
                </a:lnTo>
                <a:lnTo>
                  <a:pt x="473062" y="412940"/>
                </a:lnTo>
                <a:lnTo>
                  <a:pt x="473062" y="290334"/>
                </a:lnTo>
                <a:close/>
              </a:path>
              <a:path w="473075" h="518160">
                <a:moveTo>
                  <a:pt x="237020" y="0"/>
                </a:moveTo>
                <a:lnTo>
                  <a:pt x="168530" y="4918"/>
                </a:lnTo>
                <a:lnTo>
                  <a:pt x="115145" y="18931"/>
                </a:lnTo>
                <a:lnTo>
                  <a:pt x="75201" y="40922"/>
                </a:lnTo>
                <a:lnTo>
                  <a:pt x="47031" y="69775"/>
                </a:lnTo>
                <a:lnTo>
                  <a:pt x="28972" y="104376"/>
                </a:lnTo>
                <a:lnTo>
                  <a:pt x="19357" y="143610"/>
                </a:lnTo>
                <a:lnTo>
                  <a:pt x="16522" y="186359"/>
                </a:lnTo>
                <a:lnTo>
                  <a:pt x="148628" y="185381"/>
                </a:lnTo>
                <a:lnTo>
                  <a:pt x="152922" y="151975"/>
                </a:lnTo>
                <a:lnTo>
                  <a:pt x="167687" y="126290"/>
                </a:lnTo>
                <a:lnTo>
                  <a:pt x="195744" y="109799"/>
                </a:lnTo>
                <a:lnTo>
                  <a:pt x="239915" y="103974"/>
                </a:lnTo>
                <a:lnTo>
                  <a:pt x="455980" y="103974"/>
                </a:lnTo>
                <a:lnTo>
                  <a:pt x="442744" y="76626"/>
                </a:lnTo>
                <a:lnTo>
                  <a:pt x="420594" y="50160"/>
                </a:lnTo>
                <a:lnTo>
                  <a:pt x="390169" y="28844"/>
                </a:lnTo>
                <a:lnTo>
                  <a:pt x="350248" y="13099"/>
                </a:lnTo>
                <a:lnTo>
                  <a:pt x="299605" y="3344"/>
                </a:lnTo>
                <a:lnTo>
                  <a:pt x="237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FA02508E-47EB-004A-9399-CE41AB14999D}"/>
              </a:ext>
            </a:extLst>
          </p:cNvPr>
          <p:cNvSpPr/>
          <p:nvPr userDrawn="1"/>
        </p:nvSpPr>
        <p:spPr>
          <a:xfrm>
            <a:off x="9950444" y="4824958"/>
            <a:ext cx="465455" cy="694055"/>
          </a:xfrm>
          <a:custGeom>
            <a:avLst/>
            <a:gdLst/>
            <a:ahLst/>
            <a:cxnLst/>
            <a:rect l="l" t="t" r="r" b="b"/>
            <a:pathLst>
              <a:path w="465454" h="694054">
                <a:moveTo>
                  <a:pt x="132105" y="0"/>
                </a:moveTo>
                <a:lnTo>
                  <a:pt x="0" y="0"/>
                </a:lnTo>
                <a:lnTo>
                  <a:pt x="0" y="693470"/>
                </a:lnTo>
                <a:lnTo>
                  <a:pt x="132105" y="693470"/>
                </a:lnTo>
                <a:lnTo>
                  <a:pt x="133083" y="410006"/>
                </a:lnTo>
                <a:lnTo>
                  <a:pt x="137271" y="359688"/>
                </a:lnTo>
                <a:lnTo>
                  <a:pt x="152750" y="324545"/>
                </a:lnTo>
                <a:lnTo>
                  <a:pt x="183891" y="303932"/>
                </a:lnTo>
                <a:lnTo>
                  <a:pt x="235064" y="297205"/>
                </a:lnTo>
                <a:lnTo>
                  <a:pt x="285073" y="304207"/>
                </a:lnTo>
                <a:lnTo>
                  <a:pt x="314596" y="325278"/>
                </a:lnTo>
                <a:lnTo>
                  <a:pt x="328638" y="360513"/>
                </a:lnTo>
                <a:lnTo>
                  <a:pt x="332206" y="410006"/>
                </a:lnTo>
                <a:lnTo>
                  <a:pt x="332206" y="693470"/>
                </a:lnTo>
                <a:lnTo>
                  <a:pt x="465289" y="693470"/>
                </a:lnTo>
                <a:lnTo>
                  <a:pt x="465289" y="422757"/>
                </a:lnTo>
                <a:lnTo>
                  <a:pt x="463521" y="371919"/>
                </a:lnTo>
                <a:lnTo>
                  <a:pt x="457519" y="325772"/>
                </a:lnTo>
                <a:lnTo>
                  <a:pt x="446234" y="284959"/>
                </a:lnTo>
                <a:lnTo>
                  <a:pt x="428621" y="250123"/>
                </a:lnTo>
                <a:lnTo>
                  <a:pt x="370220" y="200958"/>
                </a:lnTo>
                <a:lnTo>
                  <a:pt x="327338" y="187916"/>
                </a:lnTo>
                <a:lnTo>
                  <a:pt x="273939" y="183426"/>
                </a:lnTo>
                <a:lnTo>
                  <a:pt x="218853" y="189524"/>
                </a:lnTo>
                <a:lnTo>
                  <a:pt x="177157" y="205001"/>
                </a:lnTo>
                <a:lnTo>
                  <a:pt x="148392" y="225629"/>
                </a:lnTo>
                <a:lnTo>
                  <a:pt x="132105" y="247180"/>
                </a:lnTo>
                <a:lnTo>
                  <a:pt x="132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3">
            <a:extLst>
              <a:ext uri="{FF2B5EF4-FFF2-40B4-BE49-F238E27FC236}">
                <a16:creationId xmlns:a16="http://schemas.microsoft.com/office/drawing/2014/main" id="{7BCCD176-61D2-9D4B-B7BB-B379FA3A76BC}"/>
              </a:ext>
            </a:extLst>
          </p:cNvPr>
          <p:cNvGrpSpPr/>
          <p:nvPr userDrawn="1"/>
        </p:nvGrpSpPr>
        <p:grpSpPr>
          <a:xfrm>
            <a:off x="10845436" y="5517395"/>
            <a:ext cx="1348105" cy="1341120"/>
            <a:chOff x="10845436" y="5517395"/>
            <a:chExt cx="1348105" cy="1341120"/>
          </a:xfrm>
        </p:grpSpPr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36F38126-2A8D-0143-9ED1-9251DE00146E}"/>
                </a:ext>
              </a:extLst>
            </p:cNvPr>
            <p:cNvSpPr/>
            <p:nvPr/>
          </p:nvSpPr>
          <p:spPr>
            <a:xfrm>
              <a:off x="10845431" y="5517400"/>
              <a:ext cx="749935" cy="742950"/>
            </a:xfrm>
            <a:custGeom>
              <a:avLst/>
              <a:gdLst/>
              <a:ahLst/>
              <a:cxnLst/>
              <a:rect l="l" t="t" r="r" b="b"/>
              <a:pathLst>
                <a:path w="749934" h="742950">
                  <a:moveTo>
                    <a:pt x="749884" y="0"/>
                  </a:moveTo>
                  <a:lnTo>
                    <a:pt x="0" y="0"/>
                  </a:lnTo>
                  <a:lnTo>
                    <a:pt x="0" y="384810"/>
                  </a:lnTo>
                  <a:lnTo>
                    <a:pt x="0" y="742950"/>
                  </a:lnTo>
                  <a:lnTo>
                    <a:pt x="391134" y="742950"/>
                  </a:lnTo>
                  <a:lnTo>
                    <a:pt x="391134" y="384810"/>
                  </a:lnTo>
                  <a:lnTo>
                    <a:pt x="749884" y="384810"/>
                  </a:lnTo>
                  <a:lnTo>
                    <a:pt x="749884" y="0"/>
                  </a:lnTo>
                  <a:close/>
                </a:path>
              </a:pathLst>
            </a:custGeom>
            <a:solidFill>
              <a:srgbClr val="8FA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92FFD2A0-4A33-5445-AD07-CF12610D7DAB}"/>
                </a:ext>
              </a:extLst>
            </p:cNvPr>
            <p:cNvSpPr/>
            <p:nvPr/>
          </p:nvSpPr>
          <p:spPr>
            <a:xfrm>
              <a:off x="11236566" y="5901956"/>
              <a:ext cx="956944" cy="956310"/>
            </a:xfrm>
            <a:custGeom>
              <a:avLst/>
              <a:gdLst/>
              <a:ahLst/>
              <a:cxnLst/>
              <a:rect l="l" t="t" r="r" b="b"/>
              <a:pathLst>
                <a:path w="956945" h="956309">
                  <a:moveTo>
                    <a:pt x="956627" y="0"/>
                  </a:moveTo>
                  <a:lnTo>
                    <a:pt x="358736" y="0"/>
                  </a:lnTo>
                  <a:lnTo>
                    <a:pt x="358736" y="358140"/>
                  </a:lnTo>
                  <a:lnTo>
                    <a:pt x="0" y="358140"/>
                  </a:lnTo>
                  <a:lnTo>
                    <a:pt x="0" y="956297"/>
                  </a:lnTo>
                  <a:lnTo>
                    <a:pt x="956627" y="956297"/>
                  </a:lnTo>
                  <a:lnTo>
                    <a:pt x="956627" y="358140"/>
                  </a:lnTo>
                  <a:lnTo>
                    <a:pt x="956627" y="0"/>
                  </a:lnTo>
                  <a:close/>
                </a:path>
              </a:pathLst>
            </a:custGeom>
            <a:solidFill>
              <a:srgbClr val="6A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225EBB24-29CA-5748-A2FE-EABFE99DFF21}"/>
                </a:ext>
              </a:extLst>
            </p:cNvPr>
            <p:cNvSpPr/>
            <p:nvPr/>
          </p:nvSpPr>
          <p:spPr>
            <a:xfrm>
              <a:off x="11236565" y="5901956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358749" y="0"/>
                  </a:moveTo>
                  <a:lnTo>
                    <a:pt x="0" y="0"/>
                  </a:lnTo>
                  <a:lnTo>
                    <a:pt x="0" y="358749"/>
                  </a:lnTo>
                  <a:lnTo>
                    <a:pt x="358749" y="358749"/>
                  </a:lnTo>
                  <a:lnTo>
                    <a:pt x="358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19">
            <a:extLst>
              <a:ext uri="{FF2B5EF4-FFF2-40B4-BE49-F238E27FC236}">
                <a16:creationId xmlns:a16="http://schemas.microsoft.com/office/drawing/2014/main" id="{A241FD95-7B8F-9D4C-9272-82D3CC8A4E93}"/>
              </a:ext>
            </a:extLst>
          </p:cNvPr>
          <p:cNvGrpSpPr/>
          <p:nvPr userDrawn="1"/>
        </p:nvGrpSpPr>
        <p:grpSpPr>
          <a:xfrm>
            <a:off x="3" y="4063533"/>
            <a:ext cx="2809875" cy="2794635"/>
            <a:chOff x="3" y="4063533"/>
            <a:chExt cx="2809875" cy="2794635"/>
          </a:xfrm>
        </p:grpSpPr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AE63F611-8436-2944-95CB-14DCA3AF52E0}"/>
                </a:ext>
              </a:extLst>
            </p:cNvPr>
            <p:cNvSpPr/>
            <p:nvPr/>
          </p:nvSpPr>
          <p:spPr>
            <a:xfrm>
              <a:off x="3178" y="4066708"/>
              <a:ext cx="1569720" cy="1555115"/>
            </a:xfrm>
            <a:custGeom>
              <a:avLst/>
              <a:gdLst/>
              <a:ahLst/>
              <a:cxnLst/>
              <a:rect l="l" t="t" r="r" b="b"/>
              <a:pathLst>
                <a:path w="1569720" h="1555114">
                  <a:moveTo>
                    <a:pt x="810755" y="1554619"/>
                  </a:moveTo>
                  <a:lnTo>
                    <a:pt x="0" y="1554619"/>
                  </a:lnTo>
                  <a:lnTo>
                    <a:pt x="0" y="0"/>
                  </a:lnTo>
                  <a:lnTo>
                    <a:pt x="1569478" y="0"/>
                  </a:lnTo>
                  <a:lnTo>
                    <a:pt x="1569478" y="797293"/>
                  </a:lnTo>
                </a:path>
              </a:pathLst>
            </a:custGeom>
            <a:ln w="6350">
              <a:solidFill>
                <a:srgbClr val="8FA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29EBEBFA-552D-4945-B330-BE9F36B90598}"/>
                </a:ext>
              </a:extLst>
            </p:cNvPr>
            <p:cNvSpPr/>
            <p:nvPr/>
          </p:nvSpPr>
          <p:spPr>
            <a:xfrm>
              <a:off x="810421" y="4859819"/>
              <a:ext cx="1996439" cy="1995170"/>
            </a:xfrm>
            <a:custGeom>
              <a:avLst/>
              <a:gdLst/>
              <a:ahLst/>
              <a:cxnLst/>
              <a:rect l="l" t="t" r="r" b="b"/>
              <a:pathLst>
                <a:path w="1996439" h="1995170">
                  <a:moveTo>
                    <a:pt x="758164" y="0"/>
                  </a:moveTo>
                  <a:lnTo>
                    <a:pt x="1996198" y="0"/>
                  </a:lnTo>
                  <a:lnTo>
                    <a:pt x="1996198" y="1995004"/>
                  </a:lnTo>
                  <a:lnTo>
                    <a:pt x="0" y="1995004"/>
                  </a:lnTo>
                  <a:lnTo>
                    <a:pt x="0" y="758863"/>
                  </a:lnTo>
                </a:path>
              </a:pathLst>
            </a:custGeom>
            <a:ln w="6350">
              <a:solidFill>
                <a:srgbClr val="6A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64D2A303-3797-C44A-BB6F-53A6DF1E4657}"/>
                </a:ext>
              </a:extLst>
            </p:cNvPr>
            <p:cNvSpPr/>
            <p:nvPr/>
          </p:nvSpPr>
          <p:spPr>
            <a:xfrm>
              <a:off x="810425" y="4862994"/>
              <a:ext cx="761365" cy="755650"/>
            </a:xfrm>
            <a:custGeom>
              <a:avLst/>
              <a:gdLst/>
              <a:ahLst/>
              <a:cxnLst/>
              <a:rect l="l" t="t" r="r" b="b"/>
              <a:pathLst>
                <a:path w="761365" h="755650">
                  <a:moveTo>
                    <a:pt x="760869" y="0"/>
                  </a:moveTo>
                  <a:lnTo>
                    <a:pt x="0" y="0"/>
                  </a:lnTo>
                  <a:lnTo>
                    <a:pt x="0" y="755154"/>
                  </a:lnTo>
                  <a:lnTo>
                    <a:pt x="760869" y="755154"/>
                  </a:lnTo>
                  <a:lnTo>
                    <a:pt x="76086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4">
            <a:extLst>
              <a:ext uri="{FF2B5EF4-FFF2-40B4-BE49-F238E27FC236}">
                <a16:creationId xmlns:a16="http://schemas.microsoft.com/office/drawing/2014/main" id="{3BC8E739-13DC-2B44-B1F2-7E7A238BC6E9}"/>
              </a:ext>
            </a:extLst>
          </p:cNvPr>
          <p:cNvSpPr txBox="1"/>
          <p:nvPr userDrawn="1"/>
        </p:nvSpPr>
        <p:spPr>
          <a:xfrm>
            <a:off x="924377" y="5120196"/>
            <a:ext cx="539750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750" b="1" spc="35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fr-FR" sz="175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0" name="Espace réservé du titre 29">
            <a:extLst>
              <a:ext uri="{FF2B5EF4-FFF2-40B4-BE49-F238E27FC236}">
                <a16:creationId xmlns:a16="http://schemas.microsoft.com/office/drawing/2014/main" id="{BE50F5BA-5DA4-CF42-82D2-C7C0FAE5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21" y="1633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881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7980C-3B96-1248-B15D-E9B31091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21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MARCHE</a:t>
            </a:r>
            <a:br>
              <a:rPr lang="fr-F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SECURISATION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PRODUITS DE CONTRASTE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19/12/23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8D57DA-0ACF-0C2F-8991-BB1A4A06F0D6}"/>
              </a:ext>
            </a:extLst>
          </p:cNvPr>
          <p:cNvSpPr txBox="1"/>
          <p:nvPr/>
        </p:nvSpPr>
        <p:spPr>
          <a:xfrm>
            <a:off x="2790907" y="5526156"/>
            <a:ext cx="862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Dr Frédérique PLASSART  Pharmacien Coordonnateur Achat médicament</a:t>
            </a:r>
          </a:p>
          <a:p>
            <a:r>
              <a:rPr lang="fr-FR" sz="1600" dirty="0">
                <a:solidFill>
                  <a:schemeClr val="bg1"/>
                </a:solidFill>
              </a:rPr>
              <a:t>Dr Jean-Luc PONS	      Directeur technique Département Achats Produits de santé  DAPS</a:t>
            </a:r>
          </a:p>
          <a:p>
            <a:r>
              <a:rPr lang="fr-FR" sz="1600" dirty="0">
                <a:solidFill>
                  <a:schemeClr val="bg1"/>
                </a:solidFill>
              </a:rPr>
              <a:t>Hugues LEFRANC 	      Directeur Achats DAPS</a:t>
            </a:r>
          </a:p>
        </p:txBody>
      </p:sp>
    </p:spTree>
    <p:extLst>
      <p:ext uri="{BB962C8B-B14F-4D97-AF65-F5344CB8AC3E}">
        <p14:creationId xmlns:p14="http://schemas.microsoft.com/office/powerpoint/2010/main" val="32698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B5E84-7FA4-4266-BB0A-D20A6F15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6591"/>
            <a:ext cx="10320792" cy="785100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Les points forts du nouveau marché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5BFFB9-4D7D-6D3C-65A0-45572B6B4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808" y="830257"/>
            <a:ext cx="11262313" cy="5952206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1800" dirty="0"/>
              <a:t> </a:t>
            </a:r>
            <a:r>
              <a:rPr lang="fr-FR" sz="1800" b="1" dirty="0">
                <a:solidFill>
                  <a:srgbClr val="3654A3"/>
                </a:solidFill>
                <a:latin typeface="+mn-lt"/>
              </a:rPr>
              <a:t>Sécurisation </a:t>
            </a:r>
            <a:r>
              <a:rPr lang="fr-FR" sz="1800" dirty="0">
                <a:latin typeface="+mn-lt"/>
              </a:rPr>
              <a:t>des approvisionnements des établissements en difficultés (marchés résiliés/non reconduits/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latin typeface="+mn-lt"/>
              </a:rPr>
              <a:t>      maximums atteints)</a:t>
            </a:r>
            <a:endParaRPr lang="fr-FR" sz="1800" dirty="0"/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Offres compétitives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au</a:t>
            </a:r>
            <a:r>
              <a:rPr lang="fr-FR" sz="1800" b="1" dirty="0">
                <a:solidFill>
                  <a:srgbClr val="3654A3"/>
                </a:solidFill>
                <a:latin typeface="+mn-lt"/>
              </a:rPr>
              <a:t> </a:t>
            </a:r>
            <a:r>
              <a:rPr lang="fr-FR" sz="1800" dirty="0">
                <a:latin typeface="+mn-lt"/>
              </a:rPr>
              <a:t>niveau de l’accord-cadre 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latin typeface="+mn-lt"/>
              </a:rPr>
              <a:t>Respect de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l’objectif économique </a:t>
            </a:r>
            <a:r>
              <a:rPr lang="fr-FR" sz="1800" dirty="0">
                <a:latin typeface="+mn-lt"/>
              </a:rPr>
              <a:t>de la réforme par la mise en concurrence dès qu’elle est possible sur les lots avec équivalence thérapeutique =&gt;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restreindre la hausse des prix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avec un p</a:t>
            </a:r>
            <a:r>
              <a:rPr lang="fr-FR" sz="1800" dirty="0">
                <a:latin typeface="+mn-lt"/>
              </a:rPr>
              <a:t>rix d’appel attractif en limitant le nombre d’attributaire : </a:t>
            </a:r>
            <a:r>
              <a:rPr lang="fr-FR" sz="1800" b="1" dirty="0">
                <a:solidFill>
                  <a:srgbClr val="00B0F0"/>
                </a:solidFill>
                <a:latin typeface="+mn-lt"/>
              </a:rPr>
              <a:t>2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00B0F0"/>
                </a:solidFill>
                <a:latin typeface="+mn-lt"/>
              </a:rPr>
              <a:t>Les prix des lots multi-attributaires de l’accord cadre peuvent encore être revus à la baisse au stade d’un MS. 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1800" b="1" dirty="0">
                <a:latin typeface="+mn-lt"/>
              </a:rPr>
              <a:t>Attribution directe d’un MS pour les lots mono-attributaires =&gt; </a:t>
            </a:r>
            <a:r>
              <a:rPr lang="fr-FR" sz="1800" dirty="0">
                <a:latin typeface="+mn-lt"/>
              </a:rPr>
              <a:t>Possibilité d’attribution pour raison technique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1800" b="1" dirty="0">
                <a:latin typeface="+mn-lt"/>
              </a:rPr>
              <a:t>Allotissement adapté aux différents besoins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latin typeface="+mn-lt"/>
              </a:rPr>
              <a:t>Proposition d’une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offre complète </a:t>
            </a:r>
            <a:r>
              <a:rPr lang="fr-FR" sz="1800" dirty="0">
                <a:latin typeface="+mn-lt"/>
              </a:rPr>
              <a:t>produits de contraste + consommables pour injecteurs</a:t>
            </a:r>
            <a:endParaRPr lang="fr-FR" sz="1800" b="1" dirty="0">
              <a:solidFill>
                <a:srgbClr val="3654A3"/>
              </a:solidFill>
              <a:latin typeface="+mn-lt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00B0F0"/>
                </a:solidFill>
                <a:latin typeface="+mn-lt"/>
              </a:rPr>
              <a:t>100% </a:t>
            </a:r>
            <a:r>
              <a:rPr lang="fr-FR" sz="1800" dirty="0">
                <a:latin typeface="+mn-lt"/>
              </a:rPr>
              <a:t>des consommables DM (+/- captifs) sont disponibles dans le marché DM national Resah (catalogue DMNI N°2022 R048)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 dirty="0">
                <a:latin typeface="+mn-lt"/>
              </a:rPr>
              <a:t>1 lot = 1 fournisseur avec consommables captifs de l’injecteur (seringues) et autres consommables utilisés pour l’injection des PDC (prolongateurs, valves, KT etc..)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latin typeface="+mn-lt"/>
              </a:rPr>
              <a:t>Prise en compte des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conditionnements multi-patients </a:t>
            </a:r>
            <a:r>
              <a:rPr lang="fr-FR" sz="1800" dirty="0">
                <a:latin typeface="+mn-lt"/>
              </a:rPr>
              <a:t>IRM et scanner comme indiqué par l’instruction (utilisation possible à compter de la modification de l’AMM à intervenir)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latin typeface="+mn-lt"/>
              </a:rPr>
              <a:t>=&gt; Marché </a:t>
            </a:r>
            <a:r>
              <a:rPr lang="fr-FR" sz="1800" b="1" dirty="0" err="1">
                <a:latin typeface="+mn-lt"/>
              </a:rPr>
              <a:t>Resah</a:t>
            </a:r>
            <a:r>
              <a:rPr lang="fr-FR" sz="1800" b="1" dirty="0">
                <a:latin typeface="+mn-lt"/>
              </a:rPr>
              <a:t> en coût complet à venir sur 2024 afin d’avoir au sein d’un même marché avec un titulaire l’ensemble des moyens nécessaires à l’injection (équipements, consommables, PDC,…)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fr-FR" sz="1800" dirty="0">
              <a:latin typeface="+mn-lt"/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fr-FR" sz="1600" dirty="0">
              <a:latin typeface="+mn-lt"/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fr-FR" sz="1800" dirty="0">
              <a:latin typeface="+mn-lt"/>
            </a:endParaRPr>
          </a:p>
          <a:p>
            <a:pPr>
              <a:buBlip>
                <a:blip r:embed="rId2"/>
              </a:buBlip>
            </a:pPr>
            <a:endParaRPr lang="fr-FR" sz="2000" dirty="0">
              <a:latin typeface="+mn-lt"/>
            </a:endParaRPr>
          </a:p>
          <a:p>
            <a:pPr marL="457200" lvl="1" indent="0">
              <a:buNone/>
            </a:pP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17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59C1B-DCC1-84AC-67D0-AC9E764A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146377"/>
            <a:ext cx="9784080" cy="1120416"/>
          </a:xfrm>
        </p:spPr>
        <p:txBody>
          <a:bodyPr>
            <a:noAutofit/>
          </a:bodyPr>
          <a:lstStyle/>
          <a:p>
            <a:r>
              <a:rPr lang="fr-FR" b="1" dirty="0">
                <a:latin typeface="+mn-lt"/>
              </a:rPr>
              <a:t>Mise en place des marchés subséquents pour lots multi-attributaires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6D9C09-E777-974A-A0D2-096B734FF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808" y="1604355"/>
            <a:ext cx="11532658" cy="5178107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sz="1800" dirty="0"/>
              <a:t> </a:t>
            </a:r>
            <a:r>
              <a:rPr lang="fr-FR" sz="1800" b="1" dirty="0"/>
              <a:t>Le </a:t>
            </a:r>
            <a:r>
              <a:rPr lang="fr-FR" sz="1800" b="1" dirty="0" err="1"/>
              <a:t>Resah</a:t>
            </a:r>
            <a:r>
              <a:rPr lang="fr-FR" sz="1800" b="1" dirty="0"/>
              <a:t> lancera des marchés subséquents </a:t>
            </a:r>
            <a:r>
              <a:rPr lang="fr-FR" sz="1800" b="1" dirty="0">
                <a:solidFill>
                  <a:srgbClr val="3654A3"/>
                </a:solidFill>
                <a:latin typeface="+mn-lt"/>
              </a:rPr>
              <a:t>MS par vague avec un accent fort sur les prix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(poids critère prix 60%, technique 40%) sachant qu’il y a déjà eu une considération de l’aspect technique aux choix de l’accord cadre. La notation est réalisée par le </a:t>
            </a:r>
            <a:r>
              <a:rPr lang="fr-FR" sz="1800" dirty="0" err="1">
                <a:solidFill>
                  <a:srgbClr val="3654A3"/>
                </a:solidFill>
                <a:latin typeface="+mn-lt"/>
              </a:rPr>
              <a:t>Resah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3654A3"/>
                </a:solidFill>
                <a:latin typeface="+mn-lt"/>
              </a:rPr>
              <a:t>	La première vague de MS lancé par le </a:t>
            </a:r>
            <a:r>
              <a:rPr lang="fr-FR" sz="1800" dirty="0" err="1">
                <a:solidFill>
                  <a:srgbClr val="3654A3"/>
                </a:solidFill>
                <a:latin typeface="+mn-lt"/>
              </a:rPr>
              <a:t>Resah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 sera réalisée selon le planning suivant :</a:t>
            </a:r>
          </a:p>
          <a:p>
            <a:pPr lvl="2">
              <a:spcBef>
                <a:spcPts val="975"/>
              </a:spcBef>
              <a:spcAft>
                <a:spcPts val="975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+mn-lt"/>
                <a:cs typeface="Arial"/>
              </a:rPr>
              <a:t>21 décembre 2023 :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Ouverture adhésion/quantification </a:t>
            </a:r>
          </a:p>
          <a:p>
            <a:pPr lvl="2">
              <a:spcBef>
                <a:spcPts val="975"/>
              </a:spcBef>
              <a:spcAft>
                <a:spcPts val="975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+mn-lt"/>
                <a:cs typeface="Arial"/>
              </a:rPr>
              <a:t>21 janvier 2024 :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Clôture du recensement </a:t>
            </a:r>
            <a:r>
              <a:rPr lang="fr-FR" sz="1800" dirty="0">
                <a:latin typeface="+mn-lt"/>
                <a:cs typeface="Arial"/>
              </a:rPr>
              <a:t>des besoins pour le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1er marché subséquent pour les quelques lots multi-attributaires</a:t>
            </a:r>
          </a:p>
          <a:p>
            <a:pPr lvl="2">
              <a:spcBef>
                <a:spcPts val="975"/>
              </a:spcBef>
              <a:spcAft>
                <a:spcPts val="975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+mn-lt"/>
                <a:cs typeface="Arial"/>
              </a:rPr>
              <a:t>1er mars 2024 :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Début d'approvisionnement </a:t>
            </a:r>
            <a:r>
              <a:rPr lang="fr-FR" sz="1800" dirty="0">
                <a:latin typeface="+mn-lt"/>
                <a:cs typeface="Arial"/>
              </a:rPr>
              <a:t>au plus tôt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Les GHT souhaitant une notation avec une prépondérance du choix sur le critère technique (poids critère prix 40%, technique 60%) pourront lancer leur propre MS via notre accord cadre.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La notation technique est réalisée par le GHT.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Pour les lots « multi-patients » (lots 16, 25 et 26) il sera possible d’être sur cette même logique dès lors qu’il y a une autorisation de mise sur le marché (AMM)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intégrant une indication d’utilisation « multi-patients » pour le territoire français et publication au Journal Officiel (JORF) d’un arrêté les intégrant à la liste des médicaments agréés aux collectivités mentionnée à l’article L. 5123-2 du code de la santé publique. 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fr-FR" sz="1800" b="1" dirty="0">
              <a:solidFill>
                <a:srgbClr val="3654A3"/>
              </a:solidFill>
              <a:latin typeface="+mn-lt"/>
            </a:endParaRP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60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B5E84-7FA4-4266-BB0A-D20A6F15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156591"/>
            <a:ext cx="9901149" cy="7851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Processus d’adhésion et coût d’accès à l’offre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5BFFB9-4D7D-6D3C-65A0-45572B6B4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809" y="989284"/>
            <a:ext cx="10459231" cy="57121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Cette nouvelle offre est disponible pour des besoins qui ne sont pas couverts par des marchés actuels : quantités supérieures, atteintes des maximums. </a:t>
            </a:r>
          </a:p>
          <a:p>
            <a:pPr marL="457200" lvl="1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établissements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pourront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s’engager dans le respect de leurs contrats en cours (exclusivité).</a:t>
            </a:r>
          </a:p>
          <a:p>
            <a:pPr marL="457200" lvl="1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Cout annuel de 1000 euros par convention CSAC (peu importe le nombre de lots et le nombre de bénéficiaires d’un GHT).</a:t>
            </a:r>
          </a:p>
          <a:p>
            <a:pPr marL="457200" lvl="1" indent="0"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1800" dirty="0">
              <a:solidFill>
                <a:srgbClr val="3A4A99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1800" dirty="0">
              <a:solidFill>
                <a:srgbClr val="3A4A99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89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7980C-3B96-1248-B15D-E9B31091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350" y="2629794"/>
            <a:ext cx="12325350" cy="1325563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solidFill>
                  <a:srgbClr val="3A4A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Espace</a:t>
            </a:r>
            <a:b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Espace acheteur :</a:t>
            </a:r>
            <a:b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adhérer à l’offre en ligne ?</a:t>
            </a:r>
            <a:b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r-FR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2000" dirty="0"/>
            </a:br>
            <a:br>
              <a:rPr lang="fr-FR" sz="3600" dirty="0"/>
            </a:br>
            <a:br>
              <a:rPr lang="fr-FR" sz="3600" dirty="0"/>
            </a:br>
            <a:br>
              <a:rPr lang="fr-FR" sz="3600" dirty="0"/>
            </a:b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53048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A4B3B-A1A6-2C4E-9F68-FA98C689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étapes pour adhérer en ligne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024ED8-9AC3-5741-871A-6FCE836AC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316" y="885176"/>
            <a:ext cx="10435542" cy="5758693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Etape 1 : se connecter à l’Espace Acheteur </a:t>
            </a:r>
          </a:p>
          <a:p>
            <a:pPr marL="0" indent="0">
              <a:buNone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Etape 2 : sur la page de l’offre produits de contraste, cliquer sur « Adhérer à l’offre »</a:t>
            </a:r>
            <a:endParaRPr lang="fr-FR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Etape 3 : Sélectionnez votre établissement et « créer »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Etape 4 : Téléchargez la convention et le fichier de recensement des besoins à compléter, complétez-les et ajoutez-les avec le bon de commande associé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Pour que chaque document soit inclus, n’oubliez pas de sauvegarder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Etape 5 : Vous pouvez envoyer votre demande d’adhésion au </a:t>
            </a:r>
            <a:r>
              <a:rPr lang="fr-FR" sz="2000" b="1" dirty="0" err="1"/>
              <a:t>Resah</a:t>
            </a:r>
            <a:r>
              <a:rPr lang="fr-FR" sz="2000" b="1" dirty="0"/>
              <a:t> ! 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827B40-4222-8EB0-B96A-EE2C3D80CE3B}"/>
              </a:ext>
            </a:extLst>
          </p:cNvPr>
          <p:cNvGrpSpPr/>
          <p:nvPr/>
        </p:nvGrpSpPr>
        <p:grpSpPr>
          <a:xfrm>
            <a:off x="401301" y="2113424"/>
            <a:ext cx="9158032" cy="1558455"/>
            <a:chOff x="71692" y="1168471"/>
            <a:chExt cx="9158032" cy="1558455"/>
          </a:xfrm>
        </p:grpSpPr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916ED48-29CF-FF31-FA41-296C82E5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2" y="1168471"/>
              <a:ext cx="3392148" cy="1558455"/>
            </a:xfrm>
            <a:prstGeom prst="rect">
              <a:avLst/>
            </a:prstGeom>
          </p:spPr>
        </p:pic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C6C8B9D-ACDE-3488-353F-53562768A912}"/>
                </a:ext>
              </a:extLst>
            </p:cNvPr>
            <p:cNvSpPr/>
            <p:nvPr/>
          </p:nvSpPr>
          <p:spPr>
            <a:xfrm>
              <a:off x="342900" y="1304971"/>
              <a:ext cx="2849732" cy="781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BFAE944-1BAA-4080-21B3-D8C27121727D}"/>
                </a:ext>
              </a:extLst>
            </p:cNvPr>
            <p:cNvSpPr txBox="1"/>
            <p:nvPr/>
          </p:nvSpPr>
          <p:spPr>
            <a:xfrm>
              <a:off x="4295773" y="1556172"/>
              <a:ext cx="4933951" cy="10156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"/>
                  <a:ea typeface="+mn-ea"/>
                  <a:cs typeface="Times New Roman" panose="02020603050405020304" pitchFamily="18" charset="0"/>
                </a:rPr>
                <a:t>Attention : Si le bouton « Adhérer à l’offre » est grisé, c’est que vous n’êtes pas connecté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68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BCD30F-8DB2-29B3-4F38-8D69A7DF2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 suivre l’évolution du traitement de votre dossier rendez-vous à la rubrique « mes demandes d’adhésion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289D7A-9558-0278-7C5B-343E4208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5" y="2037705"/>
            <a:ext cx="10608816" cy="392889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512BC43-56C0-F773-6CD2-BA51234865BB}"/>
              </a:ext>
            </a:extLst>
          </p:cNvPr>
          <p:cNvSpPr/>
          <p:nvPr/>
        </p:nvSpPr>
        <p:spPr>
          <a:xfrm>
            <a:off x="8399602" y="3877864"/>
            <a:ext cx="2142698" cy="4333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2F519B1-D88F-793F-7AA4-65A0DE51A20B}"/>
              </a:ext>
            </a:extLst>
          </p:cNvPr>
          <p:cNvCxnSpPr>
            <a:cxnSpLocks/>
          </p:cNvCxnSpPr>
          <p:nvPr/>
        </p:nvCxnSpPr>
        <p:spPr>
          <a:xfrm>
            <a:off x="6831302" y="2878402"/>
            <a:ext cx="1337480" cy="9007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E38EE3B5-2FD1-88A7-B666-AC2715BD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214313"/>
            <a:ext cx="8643937" cy="78422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étapes pour adhérer en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03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7980C-3B96-1248-B15D-E9B31091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350" y="2629794"/>
            <a:ext cx="12325350" cy="1325563"/>
          </a:xfrm>
        </p:spPr>
        <p:txBody>
          <a:bodyPr>
            <a:normAutofit fontScale="90000"/>
          </a:bodyPr>
          <a:lstStyle/>
          <a:p>
            <a:r>
              <a:rPr lang="fr-FR" sz="4900" b="1" dirty="0">
                <a:solidFill>
                  <a:srgbClr val="3A4A9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Espace</a:t>
            </a:r>
            <a:br>
              <a:rPr lang="fr-FR" sz="4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4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Contacter</a:t>
            </a:r>
            <a:br>
              <a:rPr lang="fr-FR" sz="4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49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les équipes de la Relation Adhérents </a:t>
            </a:r>
            <a:br>
              <a:rPr lang="fr-F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r-FR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2000" dirty="0"/>
            </a:br>
            <a:br>
              <a:rPr lang="fr-FR" sz="3600" dirty="0"/>
            </a:br>
            <a:br>
              <a:rPr lang="fr-FR" sz="3600" dirty="0"/>
            </a:br>
            <a:br>
              <a:rPr lang="fr-FR" sz="3600" dirty="0"/>
            </a:b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74949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ED6D4-30B2-6633-4EE1-ED392E2B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6" y="204605"/>
            <a:ext cx="9910574" cy="785100"/>
          </a:xfrm>
        </p:spPr>
        <p:txBody>
          <a:bodyPr>
            <a:noAutofit/>
          </a:bodyPr>
          <a:lstStyle/>
          <a:p>
            <a:pPr algn="l"/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contacter l’équipe de la Relation Adhérents ? (1/2) 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7627515-1505-7BA6-9A37-BEB13633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6" y="1194619"/>
            <a:ext cx="6616948" cy="54492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6EB89F-D1CF-0E65-F2A2-9DD75C4BA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50000" r="50000" b="27531"/>
          <a:stretch/>
        </p:blipFill>
        <p:spPr>
          <a:xfrm>
            <a:off x="6934200" y="2819400"/>
            <a:ext cx="5111457" cy="1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E3130F2-2D39-43D0-E9BB-AE1D6925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2991"/>
            <a:ext cx="12192000" cy="11288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D62CD0-F1A5-3790-360C-6C4B8721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5" y="214130"/>
            <a:ext cx="9866329" cy="785100"/>
          </a:xfrm>
        </p:spPr>
        <p:txBody>
          <a:bodyPr>
            <a:noAutofit/>
          </a:bodyPr>
          <a:lstStyle/>
          <a:p>
            <a:pPr algn="l"/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contacter l’équipe de la Relation Adhérents ? (2/2) </a:t>
            </a:r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687C608B-4C99-81A4-75C8-09F66BD88D2A}"/>
              </a:ext>
            </a:extLst>
          </p:cNvPr>
          <p:cNvSpPr txBox="1">
            <a:spLocks/>
          </p:cNvSpPr>
          <p:nvPr/>
        </p:nvSpPr>
        <p:spPr>
          <a:xfrm>
            <a:off x="609600" y="1342437"/>
            <a:ext cx="109728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Depuis l’espace acheteur (en mode connecté uniquement) :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3A4A9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messagerie intégrée -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rubrique « Mes questions »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: cliquer sur « poser une question »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A4A9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endParaRPr>
          </a:p>
          <a:p>
            <a:pPr marL="3429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 service de prise de rdv -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rubrique « Mes échanges avec le Resah »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4A9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: cliquer sur  « prendre un rdv »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A4A9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95023B6-8BE3-6CDA-53C1-3C2CEF01192B}"/>
              </a:ext>
            </a:extLst>
          </p:cNvPr>
          <p:cNvCxnSpPr/>
          <p:nvPr/>
        </p:nvCxnSpPr>
        <p:spPr>
          <a:xfrm>
            <a:off x="558140" y="1128156"/>
            <a:ext cx="9215252" cy="0"/>
          </a:xfrm>
          <a:prstGeom prst="line">
            <a:avLst/>
          </a:prstGeom>
          <a:ln w="28575">
            <a:solidFill>
              <a:srgbClr val="3A4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BE62EF9F-2328-BB68-851C-08C87B1F7027}"/>
              </a:ext>
            </a:extLst>
          </p:cNvPr>
          <p:cNvSpPr/>
          <p:nvPr/>
        </p:nvSpPr>
        <p:spPr>
          <a:xfrm>
            <a:off x="8573439" y="3974064"/>
            <a:ext cx="1278774" cy="6517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1B7216-856C-EA5D-23B2-8F34CA47E47D}"/>
              </a:ext>
            </a:extLst>
          </p:cNvPr>
          <p:cNvSpPr/>
          <p:nvPr/>
        </p:nvSpPr>
        <p:spPr>
          <a:xfrm>
            <a:off x="1253613" y="4881716"/>
            <a:ext cx="1386348" cy="51619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530544-6444-011F-3CB7-35E5967B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310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076E1-A9F4-644C-AD2D-963D4766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écoute</a:t>
            </a:r>
          </a:p>
        </p:txBody>
      </p:sp>
    </p:spTree>
    <p:extLst>
      <p:ext uri="{BB962C8B-B14F-4D97-AF65-F5344CB8AC3E}">
        <p14:creationId xmlns:p14="http://schemas.microsoft.com/office/powerpoint/2010/main" val="398321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3587-C261-6331-9135-D0D34A46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01" y="105877"/>
            <a:ext cx="8899657" cy="785100"/>
          </a:xfrm>
        </p:spPr>
        <p:txBody>
          <a:bodyPr/>
          <a:lstStyle/>
          <a:p>
            <a:r>
              <a:rPr lang="fr-FR" b="1" dirty="0">
                <a:latin typeface="+mn-lt"/>
              </a:rPr>
              <a:t>Introduction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1BA6CA-6217-EBF1-B8D8-3AF3493C4A1B}"/>
              </a:ext>
            </a:extLst>
          </p:cNvPr>
          <p:cNvSpPr txBox="1"/>
          <p:nvPr/>
        </p:nvSpPr>
        <p:spPr>
          <a:xfrm>
            <a:off x="571601" y="1026611"/>
            <a:ext cx="10131691" cy="5632311"/>
          </a:xfrm>
          <a:prstGeom prst="rect">
            <a:avLst/>
          </a:prstGeom>
          <a:noFill/>
          <a:ln>
            <a:solidFill>
              <a:srgbClr val="3A4A9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A4A99"/>
                </a:solidFill>
              </a:rPr>
              <a:t>La DGOS a demandé au </a:t>
            </a:r>
            <a:r>
              <a:rPr lang="fr-FR" dirty="0" err="1">
                <a:solidFill>
                  <a:srgbClr val="3A4A99"/>
                </a:solidFill>
              </a:rPr>
              <a:t>Resah</a:t>
            </a:r>
            <a:r>
              <a:rPr lang="fr-FR" dirty="0">
                <a:solidFill>
                  <a:srgbClr val="3A4A99"/>
                </a:solidFill>
              </a:rPr>
              <a:t> de mettre en place un marché national de sécurisation des achats de produits de contraste.</a:t>
            </a:r>
          </a:p>
          <a:p>
            <a:endParaRPr lang="fr-FR" dirty="0">
              <a:solidFill>
                <a:srgbClr val="3A4A99"/>
              </a:solidFill>
            </a:endParaRPr>
          </a:p>
          <a:p>
            <a:r>
              <a:rPr lang="fr-FR" dirty="0">
                <a:solidFill>
                  <a:srgbClr val="3654A3"/>
                </a:solidFill>
              </a:rPr>
              <a:t>Fort de son expérience avec un marché concurrentiel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en cours </a:t>
            </a:r>
            <a:r>
              <a:rPr lang="fr-FR" dirty="0">
                <a:solidFill>
                  <a:srgbClr val="3654A3"/>
                </a:solidFill>
              </a:rPr>
              <a:t>sur l’IDF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sur les produits de contraste </a:t>
            </a:r>
            <a:r>
              <a:rPr lang="fr-FR" dirty="0">
                <a:solidFill>
                  <a:srgbClr val="3654A3"/>
                </a:solidFill>
              </a:rPr>
              <a:t>et d’un retour d’expérience positif des adhérents IDF, le </a:t>
            </a:r>
            <a:r>
              <a:rPr lang="fr-FR" dirty="0" err="1">
                <a:solidFill>
                  <a:srgbClr val="3654A3"/>
                </a:solidFill>
              </a:rPr>
              <a:t>Resah</a:t>
            </a:r>
            <a:r>
              <a:rPr lang="fr-FR" dirty="0">
                <a:solidFill>
                  <a:srgbClr val="3654A3"/>
                </a:solidFill>
              </a:rPr>
              <a:t> a répondu favorablement à la demande de la DGOS de mise en place d’un marché concurrentiel national.</a:t>
            </a:r>
            <a:endParaRPr lang="fr-FR" dirty="0">
              <a:solidFill>
                <a:srgbClr val="3A4A99"/>
              </a:solidFill>
            </a:endParaRPr>
          </a:p>
          <a:p>
            <a:endParaRPr lang="fr-FR" dirty="0">
              <a:solidFill>
                <a:srgbClr val="3A4A99"/>
              </a:solidFill>
            </a:endParaRPr>
          </a:p>
          <a:p>
            <a:r>
              <a:rPr lang="fr-FR" dirty="0">
                <a:solidFill>
                  <a:srgbClr val="3A4A99"/>
                </a:solidFill>
              </a:rPr>
              <a:t>Le </a:t>
            </a:r>
            <a:r>
              <a:rPr lang="fr-FR" dirty="0" err="1">
                <a:solidFill>
                  <a:srgbClr val="3A4A99"/>
                </a:solidFill>
              </a:rPr>
              <a:t>Resah</a:t>
            </a:r>
            <a:r>
              <a:rPr lang="fr-FR" dirty="0">
                <a:solidFill>
                  <a:srgbClr val="3A4A99"/>
                </a:solidFill>
              </a:rPr>
              <a:t> a donc lancé une procédure marché national qui va permettre également au </a:t>
            </a:r>
            <a:r>
              <a:rPr lang="fr-FR" dirty="0" err="1">
                <a:solidFill>
                  <a:srgbClr val="3A4A99"/>
                </a:solidFill>
              </a:rPr>
              <a:t>Resah</a:t>
            </a:r>
            <a:r>
              <a:rPr lang="fr-FR" dirty="0">
                <a:solidFill>
                  <a:srgbClr val="3A4A99"/>
                </a:solidFill>
              </a:rPr>
              <a:t> d’avoir une offre nationale globale sur l’imagerie.</a:t>
            </a:r>
          </a:p>
          <a:p>
            <a:endParaRPr lang="fr-FR" dirty="0">
              <a:solidFill>
                <a:srgbClr val="3A4A99"/>
              </a:solidFill>
            </a:endParaRPr>
          </a:p>
          <a:p>
            <a:r>
              <a:rPr lang="fr-FR" b="1" dirty="0">
                <a:solidFill>
                  <a:srgbClr val="3A4A99"/>
                </a:solidFill>
              </a:rPr>
              <a:t>AGENDA:</a:t>
            </a:r>
          </a:p>
          <a:p>
            <a:endParaRPr lang="fr-FR" b="1" dirty="0">
              <a:solidFill>
                <a:srgbClr val="3A4A99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Le contexte réglementaire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Les impacts sur les circuits d’approvisionnement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Présentation du nouveau marché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Les points forts du nouveau marché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Mise en place des marchés subséquents pour lots multi-attributaires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Processus d’adhésion et coût d’accès à l’offre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A4A99"/>
                </a:solidFill>
              </a:rPr>
              <a:t>Comment contacter les équipes de la Relation Adhérents?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87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3587-C261-6331-9135-D0D34A46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3" y="481263"/>
            <a:ext cx="8644764" cy="785100"/>
          </a:xfrm>
        </p:spPr>
        <p:txBody>
          <a:bodyPr/>
          <a:lstStyle/>
          <a:p>
            <a:r>
              <a:rPr lang="fr-FR" b="1" dirty="0">
                <a:latin typeface="+mn-lt"/>
              </a:rPr>
              <a:t>Le contexte réglementaire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5527F9A-533F-BE90-6350-1485FC828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503" y="1579460"/>
            <a:ext cx="10340147" cy="3699080"/>
          </a:xfrm>
          <a:ln>
            <a:solidFill>
              <a:srgbClr val="3A4A99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latin typeface="+mn-lt"/>
              </a:rPr>
              <a:t>Texte de référence : </a:t>
            </a:r>
            <a:r>
              <a:rPr lang="fr-FR" sz="1800" dirty="0">
                <a:latin typeface="+mn-lt"/>
              </a:rPr>
              <a:t>article 49 de la LFSS 2023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latin typeface="+mn-lt"/>
              </a:rPr>
              <a:t>Arrêté</a:t>
            </a:r>
            <a:r>
              <a:rPr lang="fr-FR" sz="1800" dirty="0">
                <a:latin typeface="+mn-lt"/>
              </a:rPr>
              <a:t> 21 avril 2023 modifiant les conditions de prise en charge des forfaits techniques IRM/Scanner (X-Ray)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latin typeface="+mn-lt"/>
              </a:rPr>
              <a:t>L’instruction interministérielle </a:t>
            </a:r>
            <a:r>
              <a:rPr lang="fr-FR" sz="1800" dirty="0">
                <a:latin typeface="+mn-lt"/>
              </a:rPr>
              <a:t>relative au déploiement de la réforme des produits de contraste N°DGOS/PHARE/DSS/1B/1C/2023/138 du 20 septembre 2023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latin typeface="+mn-lt"/>
              </a:rPr>
              <a:t>Projet de loi de financement de la sécurité sociale 2024</a:t>
            </a:r>
            <a:r>
              <a:rPr lang="fr-FR" sz="1800" dirty="0">
                <a:latin typeface="+mn-lt"/>
              </a:rPr>
              <a:t>, qui est en cours de discussion au Sénat, parlant d’une nouvelle date d’entrée en vigueur au 1er mars 2024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latin typeface="+mn-lt"/>
              </a:rPr>
              <a:t>Objectif réforme =&gt; réaliser des économies pour l’AM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76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3587-C261-6331-9135-D0D34A46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88" y="439444"/>
            <a:ext cx="10187796" cy="7851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3A4A99"/>
                </a:solidFill>
              </a:rPr>
              <a:t>Les impacts sur les circuits d’approvisionnement  </a:t>
            </a:r>
            <a:br>
              <a:rPr lang="fr-FR" b="1" u="sng" dirty="0">
                <a:solidFill>
                  <a:srgbClr val="3A4A99"/>
                </a:solidFill>
              </a:rPr>
            </a:br>
            <a:r>
              <a:rPr lang="fr-FR" b="1" dirty="0">
                <a:latin typeface="+mn-lt"/>
              </a:rPr>
              <a:t>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5527F9A-533F-BE90-6350-1485FC828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587" y="3809079"/>
            <a:ext cx="5859685" cy="2339102"/>
          </a:xfrm>
          <a:ln>
            <a:solidFill>
              <a:srgbClr val="3A4A99"/>
            </a:solidFill>
          </a:ln>
        </p:spPr>
        <p:txBody>
          <a:bodyPr/>
          <a:lstStyle/>
          <a:p>
            <a:pPr>
              <a:spcAft>
                <a:spcPts val="600"/>
              </a:spcAft>
              <a:buSzPct val="95000"/>
            </a:pPr>
            <a:r>
              <a:rPr lang="fr-FR" sz="1800" dirty="0">
                <a:solidFill>
                  <a:srgbClr val="3654A3"/>
                </a:solidFill>
                <a:latin typeface="+mn-lt"/>
              </a:rPr>
              <a:t>Équilibre ville/ hôpital </a:t>
            </a:r>
            <a:r>
              <a:rPr lang="fr-FR" sz="1800" b="1" dirty="0">
                <a:solidFill>
                  <a:srgbClr val="3654A3"/>
                </a:solidFill>
                <a:latin typeface="+mn-lt"/>
              </a:rPr>
              <a:t>s’inverse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 :  </a:t>
            </a:r>
          </a:p>
          <a:p>
            <a:pPr marL="914400" lvl="2" indent="0">
              <a:spcAft>
                <a:spcPts val="600"/>
              </a:spcAft>
              <a:buSzPct val="95000"/>
              <a:buNone/>
            </a:pPr>
            <a:r>
              <a:rPr lang="fr-FR" sz="1800" dirty="0">
                <a:solidFill>
                  <a:srgbClr val="00B0F0"/>
                </a:solidFill>
                <a:latin typeface="+mn-lt"/>
              </a:rPr>
              <a:t>   </a:t>
            </a:r>
            <a:r>
              <a:rPr lang="fr-FR" sz="1800" dirty="0">
                <a:solidFill>
                  <a:srgbClr val="00B050"/>
                </a:solidFill>
                <a:latin typeface="+mn-lt"/>
              </a:rPr>
              <a:t>70% (ville)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/ 30% (hôpital) </a:t>
            </a:r>
          </a:p>
          <a:p>
            <a:pPr marL="914400" lvl="2" indent="0">
              <a:spcAft>
                <a:spcPts val="600"/>
              </a:spcAft>
              <a:buSzPct val="95000"/>
              <a:buNone/>
            </a:pPr>
            <a:r>
              <a:rPr lang="fr-FR" sz="1800" dirty="0">
                <a:solidFill>
                  <a:srgbClr val="3654A3"/>
                </a:solidFill>
                <a:highlight>
                  <a:srgbClr val="FFFF00"/>
                </a:highlight>
                <a:latin typeface="+mn-lt"/>
              </a:rPr>
              <a:t> </a:t>
            </a:r>
            <a:endParaRPr lang="fr-FR" sz="1800" dirty="0">
              <a:solidFill>
                <a:srgbClr val="3654A3"/>
              </a:solidFill>
              <a:latin typeface="+mn-lt"/>
            </a:endParaRPr>
          </a:p>
          <a:p>
            <a:pPr marL="914400" lvl="2" indent="0">
              <a:spcAft>
                <a:spcPts val="600"/>
              </a:spcAft>
              <a:buSzPct val="95000"/>
              <a:buNone/>
            </a:pPr>
            <a:r>
              <a:rPr lang="fr-FR" sz="1800" dirty="0">
                <a:solidFill>
                  <a:srgbClr val="3654A3"/>
                </a:solidFill>
                <a:latin typeface="+mn-lt"/>
              </a:rPr>
              <a:t>   </a:t>
            </a:r>
            <a:r>
              <a:rPr lang="fr-FR" sz="1800" dirty="0">
                <a:solidFill>
                  <a:srgbClr val="C00000"/>
                </a:solidFill>
                <a:latin typeface="+mn-lt"/>
              </a:rPr>
              <a:t>30% (ville) /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70% (hôpital)</a:t>
            </a:r>
          </a:p>
          <a:p>
            <a:pPr>
              <a:spcAft>
                <a:spcPts val="600"/>
              </a:spcAft>
              <a:buSzPct val="95000"/>
            </a:pPr>
            <a:r>
              <a:rPr lang="fr-FR" sz="1800" dirty="0">
                <a:solidFill>
                  <a:srgbClr val="3654A3"/>
                </a:solidFill>
                <a:latin typeface="+mn-lt"/>
              </a:rPr>
              <a:t>Absorption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100%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 des ventes pour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patients ambulatoires (ville) </a:t>
            </a:r>
            <a:r>
              <a:rPr lang="fr-FR" sz="1800" dirty="0">
                <a:solidFill>
                  <a:srgbClr val="3654A3"/>
                </a:solidFill>
                <a:latin typeface="+mn-lt"/>
              </a:rPr>
              <a:t>dans les établissements de santé (marchés hospitaliers)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9ED162-BDEB-E9D4-94AB-9E49B54C8AE4}"/>
              </a:ext>
            </a:extLst>
          </p:cNvPr>
          <p:cNvSpPr txBox="1"/>
          <p:nvPr/>
        </p:nvSpPr>
        <p:spPr>
          <a:xfrm>
            <a:off x="6260072" y="3809079"/>
            <a:ext cx="4505994" cy="2339102"/>
          </a:xfrm>
          <a:prstGeom prst="rect">
            <a:avLst/>
          </a:prstGeom>
          <a:noFill/>
          <a:ln>
            <a:solidFill>
              <a:srgbClr val="3A4A99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A4A99"/>
                </a:solidFill>
              </a:rPr>
              <a:t>Report attendu à l’hôpital :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b="1" dirty="0">
                <a:solidFill>
                  <a:srgbClr val="3654A3"/>
                </a:solidFill>
                <a:latin typeface="+mn-lt"/>
              </a:rPr>
              <a:t>Scanner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:  + 61% soit une augmentation volumes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par </a:t>
            </a:r>
            <a:r>
              <a:rPr lang="fr-FR" b="1" dirty="0">
                <a:solidFill>
                  <a:srgbClr val="00B0F0"/>
                </a:solidFill>
                <a:latin typeface="+mn-lt"/>
              </a:rPr>
              <a:t>1,6 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vs q</a:t>
            </a:r>
            <a:r>
              <a:rPr lang="fr-FR" dirty="0">
                <a:solidFill>
                  <a:srgbClr val="3654A3"/>
                </a:solidFill>
              </a:rPr>
              <a:t>uan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tités marchés hospitaliers actuelles</a:t>
            </a:r>
            <a:endParaRPr lang="fr-FR" dirty="0">
              <a:solidFill>
                <a:srgbClr val="3654A3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b="1" dirty="0">
                <a:solidFill>
                  <a:srgbClr val="3654A3"/>
                </a:solidFill>
                <a:latin typeface="+mn-lt"/>
              </a:rPr>
              <a:t>IRM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 : + 212 % soit une augmentation des volumes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par </a:t>
            </a:r>
            <a:r>
              <a:rPr lang="fr-FR" b="1" dirty="0">
                <a:solidFill>
                  <a:srgbClr val="00B0F0"/>
                </a:solidFill>
                <a:latin typeface="+mn-lt"/>
              </a:rPr>
              <a:t>3 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vs qtités marchés hospitaliers actuelles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EF5B30-DA39-8DB2-CCF5-C8934370480A}"/>
              </a:ext>
            </a:extLst>
          </p:cNvPr>
          <p:cNvSpPr txBox="1"/>
          <p:nvPr/>
        </p:nvSpPr>
        <p:spPr>
          <a:xfrm>
            <a:off x="230587" y="1092333"/>
            <a:ext cx="10535479" cy="2680093"/>
          </a:xfrm>
          <a:prstGeom prst="rect">
            <a:avLst/>
          </a:prstGeom>
          <a:noFill/>
          <a:ln>
            <a:solidFill>
              <a:srgbClr val="3A4A99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654A3"/>
                </a:solidFill>
                <a:latin typeface="+mn-lt"/>
              </a:rPr>
              <a:t>Produits de contraste pour scanners et IRM prescrits délivrés </a:t>
            </a:r>
            <a:r>
              <a:rPr lang="fr-FR" b="1" dirty="0">
                <a:solidFill>
                  <a:srgbClr val="3A4A99"/>
                </a:solidFill>
                <a:latin typeface="+mn-lt"/>
              </a:rPr>
              <a:t>par les officines de ville </a:t>
            </a:r>
            <a:r>
              <a:rPr lang="fr-FR" b="1" dirty="0">
                <a:solidFill>
                  <a:srgbClr val="3654A3"/>
                </a:solidFill>
                <a:latin typeface="+mn-lt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3654A3"/>
                </a:solidFill>
              </a:rPr>
              <a:t>	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Intégration des PDC dans les forfaits techniques d’imagerie =&gt;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circuit d’approvisionnement modifié</a:t>
            </a:r>
            <a:r>
              <a:rPr lang="fr-FR" dirty="0">
                <a:solidFill>
                  <a:srgbClr val="00B0F0"/>
                </a:solidFill>
              </a:rPr>
              <a:t> </a:t>
            </a:r>
            <a:endParaRPr lang="fr-FR" dirty="0">
              <a:solidFill>
                <a:srgbClr val="3654A3"/>
              </a:solidFill>
              <a:latin typeface="+mn-lt"/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654A3"/>
                </a:solidFill>
                <a:latin typeface="+mn-lt"/>
              </a:rPr>
              <a:t>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Circuit ville 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: approvisionnement par les cabinets de radiologie auprès des fournisseurs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3654A3"/>
                </a:solidFill>
                <a:latin typeface="+mn-lt"/>
              </a:rPr>
              <a:t>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Circuit hôpital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: approvisionnement par les établissements (</a:t>
            </a:r>
            <a:r>
              <a:rPr lang="fr-FR" dirty="0">
                <a:solidFill>
                  <a:srgbClr val="0070C0"/>
                </a:solidFill>
                <a:latin typeface="+mn-lt"/>
              </a:rPr>
              <a:t>patients ambulatoires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 + hospitalisés)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654A3"/>
                </a:solidFill>
                <a:latin typeface="+mn-lt"/>
              </a:rPr>
              <a:t>Produits de contraste utilisés lors d’examens radiologiques des patients hospitalisés fournis par les  établissements =&gt;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circuit d’approvisionnement inchangé</a:t>
            </a:r>
            <a:r>
              <a:rPr lang="fr-FR" dirty="0">
                <a:solidFill>
                  <a:srgbClr val="00B0F0"/>
                </a:solidFill>
              </a:rPr>
              <a:t>             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F55BA731-DA40-F7DA-DB0A-0BE96176CA2B}"/>
              </a:ext>
            </a:extLst>
          </p:cNvPr>
          <p:cNvSpPr/>
          <p:nvPr/>
        </p:nvSpPr>
        <p:spPr>
          <a:xfrm>
            <a:off x="2117976" y="4499681"/>
            <a:ext cx="628153" cy="477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B5BDBA-2BB9-F3D1-F92D-AD0276E11F03}"/>
              </a:ext>
            </a:extLst>
          </p:cNvPr>
          <p:cNvSpPr txBox="1"/>
          <p:nvPr/>
        </p:nvSpPr>
        <p:spPr>
          <a:xfrm>
            <a:off x="0" y="6212381"/>
            <a:ext cx="112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54A3"/>
                </a:solidFill>
              </a:rPr>
              <a:t>=&gt; Vérifiez votre situation par rapport au maximum de votre marché en cours afin de s’assurer que votre marché ira à terme (Avec votre radiologue identifiez les actes externes et les impacts quantitatifs en produits de contraste).</a:t>
            </a:r>
          </a:p>
        </p:txBody>
      </p:sp>
    </p:spTree>
    <p:extLst>
      <p:ext uri="{BB962C8B-B14F-4D97-AF65-F5344CB8AC3E}">
        <p14:creationId xmlns:p14="http://schemas.microsoft.com/office/powerpoint/2010/main" val="416417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3587-C261-6331-9135-D0D34A46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38" y="127221"/>
            <a:ext cx="10594203" cy="785100"/>
          </a:xfrm>
        </p:spPr>
        <p:txBody>
          <a:bodyPr>
            <a:noAutofit/>
          </a:bodyPr>
          <a:lstStyle/>
          <a:p>
            <a:r>
              <a:rPr lang="fr-FR" sz="4000" b="1" dirty="0"/>
              <a:t>Les impacts sur les circuits d’approvisionnement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1BA6CA-6217-EBF1-B8D8-3AF3493C4A1B}"/>
              </a:ext>
            </a:extLst>
          </p:cNvPr>
          <p:cNvSpPr txBox="1"/>
          <p:nvPr/>
        </p:nvSpPr>
        <p:spPr>
          <a:xfrm>
            <a:off x="322938" y="1085670"/>
            <a:ext cx="10418856" cy="2585323"/>
          </a:xfrm>
          <a:prstGeom prst="rect">
            <a:avLst/>
          </a:prstGeom>
          <a:noFill/>
          <a:ln>
            <a:solidFill>
              <a:srgbClr val="3A4A99"/>
            </a:solidFill>
          </a:ln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u="sng" dirty="0">
                <a:solidFill>
                  <a:srgbClr val="3654A3"/>
                </a:solidFill>
                <a:latin typeface="+mn-lt"/>
              </a:rPr>
              <a:t>Contexte économique: </a:t>
            </a:r>
            <a:endParaRPr lang="fr-FR" sz="2000" dirty="0">
              <a:solidFill>
                <a:srgbClr val="3654A3"/>
              </a:solidFill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654A3"/>
                </a:solidFill>
                <a:latin typeface="+mn-lt"/>
              </a:rPr>
              <a:t>Prix hospitaliers intra-GHS = </a:t>
            </a:r>
            <a:r>
              <a:rPr lang="fr-FR" sz="2000" dirty="0">
                <a:solidFill>
                  <a:srgbClr val="00B0F0"/>
                </a:solidFill>
                <a:latin typeface="+mn-lt"/>
              </a:rPr>
              <a:t>prix libres </a:t>
            </a:r>
            <a:r>
              <a:rPr lang="fr-FR" sz="2000" dirty="0">
                <a:solidFill>
                  <a:srgbClr val="3654A3"/>
                </a:solidFill>
                <a:latin typeface="+mn-lt"/>
              </a:rPr>
              <a:t>(concurrence)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2000" dirty="0">
              <a:solidFill>
                <a:srgbClr val="3654A3"/>
              </a:solidFill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654A3"/>
                </a:solidFill>
                <a:latin typeface="+mn-lt"/>
              </a:rPr>
              <a:t>Prix ville </a:t>
            </a:r>
            <a:r>
              <a:rPr lang="fr-FR" sz="2000" dirty="0">
                <a:solidFill>
                  <a:srgbClr val="00B0F0"/>
                </a:solidFill>
                <a:latin typeface="+mn-lt"/>
              </a:rPr>
              <a:t>fixés par le CEPS</a:t>
            </a:r>
            <a:r>
              <a:rPr lang="fr-FR" sz="2000" dirty="0">
                <a:solidFill>
                  <a:srgbClr val="3654A3"/>
                </a:solidFill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2000" dirty="0">
              <a:solidFill>
                <a:srgbClr val="3654A3"/>
              </a:solidFill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3654A3"/>
                </a:solidFill>
              </a:rPr>
              <a:t>R</a:t>
            </a:r>
            <a:r>
              <a:rPr lang="fr-FR" sz="2000" dirty="0">
                <a:solidFill>
                  <a:srgbClr val="3654A3"/>
                </a:solidFill>
                <a:latin typeface="+mn-lt"/>
              </a:rPr>
              <a:t>apport </a:t>
            </a:r>
            <a:r>
              <a:rPr lang="fr-FR" sz="2000" dirty="0">
                <a:solidFill>
                  <a:srgbClr val="00B0F0"/>
                </a:solidFill>
                <a:latin typeface="+mn-lt"/>
              </a:rPr>
              <a:t>1/10 </a:t>
            </a:r>
            <a:r>
              <a:rPr lang="fr-FR" sz="2000" dirty="0">
                <a:solidFill>
                  <a:srgbClr val="3654A3"/>
                </a:solidFill>
                <a:latin typeface="+mn-lt"/>
              </a:rPr>
              <a:t>entre les deux circuits sur certaines références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62DA29-E487-EC70-16CD-245003E57AEC}"/>
              </a:ext>
            </a:extLst>
          </p:cNvPr>
          <p:cNvSpPr txBox="1"/>
          <p:nvPr/>
        </p:nvSpPr>
        <p:spPr>
          <a:xfrm>
            <a:off x="322938" y="4129879"/>
            <a:ext cx="10418856" cy="754053"/>
          </a:xfrm>
          <a:prstGeom prst="rect">
            <a:avLst/>
          </a:prstGeom>
          <a:noFill/>
          <a:ln>
            <a:solidFill>
              <a:srgbClr val="3A4A99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solidFill>
                  <a:srgbClr val="3654A3"/>
                </a:solidFill>
                <a:latin typeface="+mn-lt"/>
              </a:rPr>
              <a:t>→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>
                <a:solidFill>
                  <a:srgbClr val="3654A3"/>
                </a:solidFill>
              </a:rPr>
              <a:t>Impact </a:t>
            </a:r>
            <a:r>
              <a:rPr lang="fr-FR" sz="2000" b="1" dirty="0">
                <a:solidFill>
                  <a:srgbClr val="3654A3"/>
                </a:solidFill>
                <a:latin typeface="+mn-lt"/>
              </a:rPr>
              <a:t>économique pour </a:t>
            </a:r>
            <a:r>
              <a:rPr lang="fr-FR" sz="2000" b="1" dirty="0">
                <a:solidFill>
                  <a:srgbClr val="3654A3"/>
                </a:solidFill>
              </a:rPr>
              <a:t>les </a:t>
            </a:r>
            <a:r>
              <a:rPr lang="fr-FR" sz="2000" b="1" dirty="0">
                <a:solidFill>
                  <a:srgbClr val="00B0F0"/>
                </a:solidFill>
              </a:rPr>
              <a:t>établissements de santé</a:t>
            </a:r>
            <a:r>
              <a:rPr lang="fr-FR" sz="2000" b="1" dirty="0">
                <a:solidFill>
                  <a:srgbClr val="3654A3"/>
                </a:solidFill>
                <a:latin typeface="+mn-lt"/>
              </a:rPr>
              <a:t> majeur :</a:t>
            </a:r>
          </a:p>
          <a:p>
            <a:pPr lvl="1" algn="ctr">
              <a:spcBef>
                <a:spcPts val="300"/>
              </a:spcBef>
              <a:spcAft>
                <a:spcPts val="300"/>
              </a:spcAft>
            </a:pPr>
            <a:r>
              <a:rPr lang="fr-FR" b="1" dirty="0">
                <a:solidFill>
                  <a:srgbClr val="3654A3"/>
                </a:solidFill>
              </a:rPr>
              <a:t> </a:t>
            </a:r>
            <a:r>
              <a:rPr lang="fr-FR" dirty="0">
                <a:solidFill>
                  <a:srgbClr val="00B0F0"/>
                </a:solidFill>
              </a:rPr>
              <a:t>C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ontenir</a:t>
            </a:r>
            <a:r>
              <a:rPr lang="fr-FR" dirty="0">
                <a:solidFill>
                  <a:srgbClr val="3654A3"/>
                </a:solidFill>
                <a:latin typeface="+mn-lt"/>
              </a:rPr>
              <a:t> autant que possible 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la hausse des prix </a:t>
            </a:r>
            <a:r>
              <a:rPr lang="fr-FR" dirty="0">
                <a:solidFill>
                  <a:srgbClr val="00B0F0"/>
                </a:solidFill>
              </a:rPr>
              <a:t>à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 venir</a:t>
            </a:r>
            <a:endParaRPr lang="fr-FR" sz="1600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75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3587-C261-6331-9135-D0D34A46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5012" y="146377"/>
            <a:ext cx="11540691" cy="1120416"/>
          </a:xfrm>
        </p:spPr>
        <p:txBody>
          <a:bodyPr>
            <a:noAutofit/>
          </a:bodyPr>
          <a:lstStyle/>
          <a:p>
            <a:r>
              <a:rPr lang="fr-FR" b="1" dirty="0">
                <a:latin typeface="+mn-lt"/>
              </a:rPr>
              <a:t>Présentation du nouveau marché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5527F9A-533F-BE90-6350-1485FC828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940" y="1167040"/>
            <a:ext cx="5644630" cy="5504861"/>
          </a:xfrm>
          <a:ln>
            <a:solidFill>
              <a:srgbClr val="3A4A99"/>
            </a:solidFill>
          </a:ln>
        </p:spPr>
        <p:txBody>
          <a:bodyPr/>
          <a:lstStyle/>
          <a:p>
            <a:pPr marL="150300" indent="-342900">
              <a:spcAft>
                <a:spcPts val="1000"/>
              </a:spcAft>
            </a:pPr>
            <a:r>
              <a:rPr lang="fr-FR" sz="1800" b="1" dirty="0">
                <a:latin typeface="+mn-lt"/>
              </a:rPr>
              <a:t>Forme</a:t>
            </a:r>
            <a:r>
              <a:rPr lang="fr-FR" sz="1800" b="1" dirty="0">
                <a:solidFill>
                  <a:srgbClr val="3654A3"/>
                </a:solidFill>
                <a:latin typeface="+mn-lt"/>
              </a:rPr>
              <a:t> des contrats =&gt;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Accord-cadre avec des lots en :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B0F0"/>
                </a:solidFill>
                <a:latin typeface="+mn-lt"/>
              </a:rPr>
              <a:t>multi-attributaire à marché subséquent MS mono-attributaire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B0F0"/>
                </a:solidFill>
                <a:latin typeface="+mn-lt"/>
              </a:rPr>
              <a:t>mono-attributaire</a:t>
            </a:r>
          </a:p>
          <a:p>
            <a:pPr marL="150300" indent="-342900">
              <a:spcAft>
                <a:spcPts val="1000"/>
              </a:spcAft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Mode d’intervention : </a:t>
            </a:r>
            <a:r>
              <a:rPr lang="fr-FR" sz="1800" dirty="0">
                <a:latin typeface="+mn-lt"/>
                <a:cs typeface="Arial"/>
              </a:rPr>
              <a:t>centrale d’achat en </a:t>
            </a:r>
            <a:r>
              <a:rPr lang="fr-FR" sz="1800" i="1" dirty="0">
                <a:latin typeface="+mn-lt"/>
                <a:cs typeface="Arial"/>
              </a:rPr>
              <a:t>intermédiaire</a:t>
            </a:r>
            <a:endParaRPr lang="fr-FR" sz="1800" i="1" dirty="0">
              <a:latin typeface="+mn-lt"/>
            </a:endParaRPr>
          </a:p>
          <a:p>
            <a:pPr marL="150300" indent="-342900" algn="just">
              <a:lnSpc>
                <a:spcPct val="120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Durée des marchés : </a:t>
            </a:r>
            <a:r>
              <a:rPr lang="fr-FR" sz="1800" i="1" dirty="0">
                <a:latin typeface="+mn-lt"/>
              </a:rPr>
              <a:t>4 ans </a:t>
            </a:r>
            <a:r>
              <a:rPr lang="fr-FR" sz="1800" dirty="0">
                <a:latin typeface="+mn-lt"/>
              </a:rPr>
              <a:t>(1 an renouvelable 3 fois par reconduction tacite)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fr-FR" sz="1800" dirty="0">
                <a:latin typeface="+mn-lt"/>
              </a:rPr>
              <a:t>Date maximum des MS ne pouvant dépasser la date de fin de l’accord cadre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Périmètre :  </a:t>
            </a:r>
            <a:r>
              <a:rPr lang="fr-FR" sz="1800" dirty="0">
                <a:latin typeface="+mn-lt"/>
              </a:rPr>
              <a:t>Établissements avec </a:t>
            </a:r>
            <a:r>
              <a:rPr lang="fr-FR" sz="1800" b="1" dirty="0">
                <a:latin typeface="+mn-lt"/>
              </a:rPr>
              <a:t>autorisation d’activités </a:t>
            </a:r>
            <a:r>
              <a:rPr lang="fr-FR" sz="1800" dirty="0">
                <a:latin typeface="+mn-lt"/>
              </a:rPr>
              <a:t>dans le domaine de l’imagerie en France Métropolitaine et DROM-COM 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endParaRPr lang="fr-FR" sz="2000" dirty="0">
              <a:latin typeface="+mn-lt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89B2632-11C6-29B7-DAD9-6B31505A0C7C}"/>
              </a:ext>
            </a:extLst>
          </p:cNvPr>
          <p:cNvSpPr txBox="1">
            <a:spLocks/>
          </p:cNvSpPr>
          <p:nvPr/>
        </p:nvSpPr>
        <p:spPr>
          <a:xfrm>
            <a:off x="6008535" y="1167040"/>
            <a:ext cx="4665044" cy="5544583"/>
          </a:xfrm>
          <a:prstGeom prst="rect">
            <a:avLst/>
          </a:prstGeom>
          <a:ln>
            <a:solidFill>
              <a:srgbClr val="3A4A99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A4A99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4A99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4A99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4A99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4A99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75"/>
              </a:spcBef>
              <a:spcAft>
                <a:spcPts val="975"/>
              </a:spcAft>
            </a:pPr>
            <a:r>
              <a:rPr lang="fr-FR" sz="1800" b="1" dirty="0">
                <a:solidFill>
                  <a:srgbClr val="3654A3"/>
                </a:solidFill>
                <a:latin typeface="+mn-lt"/>
              </a:rPr>
              <a:t>Critères de choix: </a:t>
            </a:r>
          </a:p>
          <a:p>
            <a:pPr marL="457200" lvl="1" indent="0">
              <a:spcBef>
                <a:spcPts val="975"/>
              </a:spcBef>
              <a:spcAft>
                <a:spcPts val="975"/>
              </a:spcAft>
              <a:buNone/>
            </a:pPr>
            <a:r>
              <a:rPr lang="fr-FR" sz="1800" dirty="0">
                <a:latin typeface="+mn-lt"/>
              </a:rPr>
              <a:t>Prix 			45%</a:t>
            </a:r>
          </a:p>
          <a:p>
            <a:pPr marL="457200" lvl="1" indent="0">
              <a:spcBef>
                <a:spcPts val="975"/>
              </a:spcBef>
              <a:spcAft>
                <a:spcPts val="975"/>
              </a:spcAft>
              <a:buNone/>
            </a:pPr>
            <a:r>
              <a:rPr lang="fr-FR" sz="1800" dirty="0">
                <a:latin typeface="+mn-lt"/>
              </a:rPr>
              <a:t>Valeur technique 	30%</a:t>
            </a:r>
          </a:p>
          <a:p>
            <a:pPr marL="457200" lvl="1" indent="0">
              <a:spcBef>
                <a:spcPts val="975"/>
              </a:spcBef>
              <a:spcAft>
                <a:spcPts val="975"/>
              </a:spcAft>
              <a:buNone/>
            </a:pPr>
            <a:r>
              <a:rPr lang="fr-FR" sz="1800" dirty="0">
                <a:latin typeface="+mn-lt"/>
              </a:rPr>
              <a:t>Logistique/sécurisation 	20%</a:t>
            </a:r>
          </a:p>
          <a:p>
            <a:pPr marL="457200" lvl="1" indent="0">
              <a:spcBef>
                <a:spcPts val="975"/>
              </a:spcBef>
              <a:spcAft>
                <a:spcPts val="975"/>
              </a:spcAft>
              <a:buNone/>
            </a:pPr>
            <a:r>
              <a:rPr lang="fr-FR" sz="1800" dirty="0">
                <a:latin typeface="+mn-lt"/>
              </a:rPr>
              <a:t>RSE 			5%</a:t>
            </a:r>
          </a:p>
          <a:p>
            <a:pPr>
              <a:spcBef>
                <a:spcPts val="975"/>
              </a:spcBef>
              <a:spcAft>
                <a:spcPts val="975"/>
              </a:spcAft>
            </a:pPr>
            <a:r>
              <a:rPr lang="fr-FR" sz="1800" b="1" dirty="0">
                <a:latin typeface="+mn-lt"/>
                <a:cs typeface="Arial"/>
              </a:rPr>
              <a:t>Calendrier:</a:t>
            </a:r>
          </a:p>
          <a:p>
            <a:pPr lvl="1">
              <a:spcBef>
                <a:spcPts val="975"/>
              </a:spcBef>
              <a:spcAft>
                <a:spcPts val="975"/>
              </a:spcAft>
              <a:buFont typeface="Wingdings" panose="05000000000000000000" pitchFamily="2" charset="2"/>
              <a:buChar char="§"/>
            </a:pPr>
            <a:r>
              <a:rPr lang="fr-FR" sz="1800" b="1" dirty="0">
                <a:latin typeface="+mn-lt"/>
                <a:cs typeface="Arial"/>
              </a:rPr>
              <a:t>Fin décembre 2023 </a:t>
            </a:r>
            <a:r>
              <a:rPr lang="fr-FR" sz="1800" dirty="0">
                <a:latin typeface="+mn-lt"/>
                <a:cs typeface="Arial"/>
              </a:rPr>
              <a:t>: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Notification de l'accord-cadre </a:t>
            </a:r>
            <a:r>
              <a:rPr lang="fr-FR" sz="1800" dirty="0">
                <a:latin typeface="+mn-lt"/>
                <a:cs typeface="Arial"/>
              </a:rPr>
              <a:t>de produits de contraste</a:t>
            </a:r>
          </a:p>
          <a:p>
            <a:pPr lvl="1">
              <a:spcBef>
                <a:spcPts val="975"/>
              </a:spcBef>
              <a:spcAft>
                <a:spcPts val="975"/>
              </a:spcAft>
              <a:buFont typeface="Wingdings" panose="05000000000000000000" pitchFamily="2" charset="2"/>
              <a:buChar char="§"/>
            </a:pPr>
            <a:r>
              <a:rPr lang="fr-FR" sz="1800" b="1" dirty="0">
                <a:latin typeface="+mn-lt"/>
                <a:cs typeface="Arial"/>
              </a:rPr>
              <a:t>1er mars 2024 : </a:t>
            </a:r>
            <a:r>
              <a:rPr lang="fr-FR" sz="1800" dirty="0">
                <a:solidFill>
                  <a:srgbClr val="00B0F0"/>
                </a:solidFill>
                <a:latin typeface="+mn-lt"/>
              </a:rPr>
              <a:t>Début d'approvisionnement </a:t>
            </a:r>
            <a:r>
              <a:rPr lang="fr-FR" sz="1800" dirty="0">
                <a:latin typeface="+mn-lt"/>
                <a:cs typeface="Arial"/>
              </a:rPr>
              <a:t>au plus tôt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 b="1" dirty="0">
                <a:latin typeface="+mn-lt"/>
                <a:cs typeface="Arial" panose="020B0604020202020204" pitchFamily="34" charset="0"/>
              </a:rPr>
              <a:t>Allotissement :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latin typeface="+mn-lt"/>
                <a:cs typeface="Arial" panose="020B0604020202020204" pitchFamily="34" charset="0"/>
              </a:rPr>
              <a:t>Couverture du besoin : </a:t>
            </a:r>
            <a:r>
              <a:rPr lang="fr-FR" sz="18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100%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26 lots </a:t>
            </a:r>
            <a:r>
              <a:rPr lang="fr-FR" sz="1800" b="1" dirty="0">
                <a:latin typeface="+mn-lt"/>
                <a:cs typeface="Arial" panose="020B0604020202020204" pitchFamily="34" charset="0"/>
              </a:rPr>
              <a:t>: 9 IRM – 17 Scanner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fr-FR" sz="1800" b="1" dirty="0">
              <a:latin typeface="+mn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1800" b="1" dirty="0">
              <a:latin typeface="+mn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1800" b="1" dirty="0">
              <a:latin typeface="+mn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20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280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9D1DD4-13F5-E735-0954-52CD4EB23F0E}"/>
              </a:ext>
            </a:extLst>
          </p:cNvPr>
          <p:cNvSpPr txBox="1"/>
          <p:nvPr/>
        </p:nvSpPr>
        <p:spPr>
          <a:xfrm>
            <a:off x="686944" y="1362094"/>
            <a:ext cx="10710406" cy="5097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26 lots 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: 9 IRM – 17 Scanner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+mn-lt"/>
                <a:cs typeface="Arial" panose="020B0604020202020204" pitchFamily="34" charset="0"/>
              </a:rPr>
              <a:t>2 lots infructueux :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fr-FR" sz="2800" b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fr-FR" sz="2400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fr-FR" sz="2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Nombre de candidats : 		4</a:t>
            </a:r>
            <a:r>
              <a:rPr lang="fr-FR" sz="24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fournisseurs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fr-FR" sz="2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Nombre de lots attribués : 		24</a:t>
            </a:r>
            <a:r>
              <a:rPr lang="fr-FR" sz="24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lots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fr-FR" sz="2400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fr-FR" sz="24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courriers d’attribution ont été envoyés pour les 24 lots.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fr-FR" sz="24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 offres prix seront diffusées sur l’Espace Acheteur </a:t>
            </a:r>
            <a:r>
              <a:rPr lang="fr-FR" sz="2400" kern="1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Resah</a:t>
            </a:r>
            <a:r>
              <a:rPr lang="fr-FR" sz="2400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avant adhésion dès notification des lots (Début janvier 24).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9505B8-DD87-1DB2-0DFF-2C117BFE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7" y="2733274"/>
            <a:ext cx="11163300" cy="46672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A371ECE-CB5C-D6F6-68CD-E7D3D77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5012" y="146377"/>
            <a:ext cx="11540691" cy="1120416"/>
          </a:xfrm>
        </p:spPr>
        <p:txBody>
          <a:bodyPr>
            <a:noAutofit/>
          </a:bodyPr>
          <a:lstStyle/>
          <a:p>
            <a:r>
              <a:rPr lang="fr-FR" b="1" dirty="0">
                <a:latin typeface="+mn-lt"/>
              </a:rPr>
              <a:t>Présentation du nouveau marché </a:t>
            </a:r>
          </a:p>
        </p:txBody>
      </p:sp>
    </p:spTree>
    <p:extLst>
      <p:ext uri="{BB962C8B-B14F-4D97-AF65-F5344CB8AC3E}">
        <p14:creationId xmlns:p14="http://schemas.microsoft.com/office/powerpoint/2010/main" val="165249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59C1B-DCC1-84AC-67D0-AC9E764A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5012" y="146377"/>
            <a:ext cx="11540691" cy="1120416"/>
          </a:xfrm>
        </p:spPr>
        <p:txBody>
          <a:bodyPr>
            <a:noAutofit/>
          </a:bodyPr>
          <a:lstStyle/>
          <a:p>
            <a:r>
              <a:rPr lang="fr-FR" b="1" dirty="0">
                <a:latin typeface="+mn-lt"/>
              </a:rPr>
              <a:t>Présentation du nouveau marché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EC0F55-E649-9F3D-F6CF-CFBD4842E422}"/>
              </a:ext>
            </a:extLst>
          </p:cNvPr>
          <p:cNvSpPr txBox="1"/>
          <p:nvPr/>
        </p:nvSpPr>
        <p:spPr>
          <a:xfrm>
            <a:off x="278297" y="5872040"/>
            <a:ext cx="1026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54A3"/>
                </a:solidFill>
              </a:rPr>
              <a:t>=&gt; En comparaison au marché historique PDC </a:t>
            </a:r>
            <a:r>
              <a:rPr lang="fr-FR" b="1" dirty="0" err="1">
                <a:solidFill>
                  <a:srgbClr val="3654A3"/>
                </a:solidFill>
              </a:rPr>
              <a:t>Resah</a:t>
            </a:r>
            <a:r>
              <a:rPr lang="fr-FR" b="1" dirty="0">
                <a:solidFill>
                  <a:srgbClr val="3654A3"/>
                </a:solidFill>
              </a:rPr>
              <a:t> IDF (intégrant déjà la hausse mondiale matière première iode), on observe une hausse moyenne des prix des produits PDC SCANNER de 118%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E1EBF9-15B4-55FE-18F9-BF7A779DC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7" y="1965351"/>
            <a:ext cx="10137914" cy="38337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81948C-ED68-23A3-0612-23437C1356F2}"/>
              </a:ext>
            </a:extLst>
          </p:cNvPr>
          <p:cNvSpPr txBox="1"/>
          <p:nvPr/>
        </p:nvSpPr>
        <p:spPr>
          <a:xfrm>
            <a:off x="341907" y="1266793"/>
            <a:ext cx="102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54A3"/>
                </a:solidFill>
              </a:rPr>
              <a:t>Les attributaires « pressentis » pour les lots PDC scanner sont :</a:t>
            </a:r>
          </a:p>
        </p:txBody>
      </p:sp>
    </p:spTree>
    <p:extLst>
      <p:ext uri="{BB962C8B-B14F-4D97-AF65-F5344CB8AC3E}">
        <p14:creationId xmlns:p14="http://schemas.microsoft.com/office/powerpoint/2010/main" val="118770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59C1B-DCC1-84AC-67D0-AC9E764A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5012" y="146377"/>
            <a:ext cx="11540691" cy="1120416"/>
          </a:xfrm>
        </p:spPr>
        <p:txBody>
          <a:bodyPr>
            <a:noAutofit/>
          </a:bodyPr>
          <a:lstStyle/>
          <a:p>
            <a:r>
              <a:rPr lang="fr-FR" b="1" dirty="0">
                <a:latin typeface="+mn-lt"/>
              </a:rPr>
              <a:t>Présentation du nouveau marché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F3F1FB-4686-15B8-F3F5-78A7A83C8B88}"/>
              </a:ext>
            </a:extLst>
          </p:cNvPr>
          <p:cNvSpPr txBox="1"/>
          <p:nvPr/>
        </p:nvSpPr>
        <p:spPr>
          <a:xfrm>
            <a:off x="137471" y="5543757"/>
            <a:ext cx="1026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54A3"/>
                </a:solidFill>
              </a:rPr>
              <a:t>=&gt; En comparaison au marché historique PDC </a:t>
            </a:r>
            <a:r>
              <a:rPr lang="fr-FR" b="1" dirty="0" err="1">
                <a:solidFill>
                  <a:srgbClr val="3654A3"/>
                </a:solidFill>
              </a:rPr>
              <a:t>Resah</a:t>
            </a:r>
            <a:r>
              <a:rPr lang="fr-FR" b="1" dirty="0">
                <a:solidFill>
                  <a:srgbClr val="3654A3"/>
                </a:solidFill>
              </a:rPr>
              <a:t> IDF (intégrant déjà la hausse mondiale matière première iode), on observe une hausse moyenne des prix des produits PDC IRM de 69%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7C4559-300C-8AE5-C6DD-A254A2983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1" y="1860605"/>
            <a:ext cx="10495723" cy="34111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BD243E-B4F6-F364-0D91-838EEBCFF3CE}"/>
              </a:ext>
            </a:extLst>
          </p:cNvPr>
          <p:cNvSpPr txBox="1"/>
          <p:nvPr/>
        </p:nvSpPr>
        <p:spPr>
          <a:xfrm>
            <a:off x="137471" y="1251148"/>
            <a:ext cx="1026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54A3"/>
                </a:solidFill>
              </a:rPr>
              <a:t>Les attributaires « pressentis » pour les lots PDC IRM sont :</a:t>
            </a:r>
          </a:p>
        </p:txBody>
      </p:sp>
    </p:spTree>
    <p:extLst>
      <p:ext uri="{BB962C8B-B14F-4D97-AF65-F5344CB8AC3E}">
        <p14:creationId xmlns:p14="http://schemas.microsoft.com/office/powerpoint/2010/main" val="33575234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A2CDA3A-E849-1749-A023-43BD25AB9722}" vid="{F8C022BD-FD3E-7A49-8553-E764B2E5FA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Copil_strategie_achat</Template>
  <TotalTime>0</TotalTime>
  <Words>1640</Words>
  <Application>Microsoft Office PowerPoint</Application>
  <PresentationFormat>Grand écran</PresentationFormat>
  <Paragraphs>154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Wingdings</vt:lpstr>
      <vt:lpstr>Thème Office</vt:lpstr>
      <vt:lpstr>PRESENTATION MARCHE   DE SECURISATION  PRODUITS DE CONTRASTE  19/12/23</vt:lpstr>
      <vt:lpstr>Introduction </vt:lpstr>
      <vt:lpstr>Le contexte réglementaire </vt:lpstr>
      <vt:lpstr>Les impacts sur les circuits d’approvisionnement    </vt:lpstr>
      <vt:lpstr>Les impacts sur les circuits d’approvisionnement</vt:lpstr>
      <vt:lpstr>Présentation du nouveau marché </vt:lpstr>
      <vt:lpstr>Présentation du nouveau marché </vt:lpstr>
      <vt:lpstr>Présentation du nouveau marché</vt:lpstr>
      <vt:lpstr>Présentation du nouveau marché</vt:lpstr>
      <vt:lpstr>Les points forts du nouveau marché </vt:lpstr>
      <vt:lpstr>Mise en place des marchés subséquents pour lots multi-attributaires</vt:lpstr>
      <vt:lpstr>Processus d’adhésion et coût d’accès à l’offre</vt:lpstr>
      <vt:lpstr>Espace Espace acheteur :  Comment adhérer à l’offre en ligne ?        </vt:lpstr>
      <vt:lpstr>Les étapes pour adhérer en ligne</vt:lpstr>
      <vt:lpstr>Les étapes pour adhérer en ligne</vt:lpstr>
      <vt:lpstr>Espace Contacter  les équipes de la Relation Adhérents         </vt:lpstr>
      <vt:lpstr>Comment contacter l’équipe de la Relation Adhérents ? (1/2) </vt:lpstr>
      <vt:lpstr>Comment contacter l’équipe de la Relation Adhérents ? (2/2) </vt:lpstr>
      <vt:lpstr>Merci pour votre écoute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ACHAT  Solution de déploiement urgence sanitaire n° 2023-R062  (COPIL du XXX 2023)</dc:title>
  <dc:creator>Louis BREDIN</dc:creator>
  <cp:lastModifiedBy>Hugues LEFRANC</cp:lastModifiedBy>
  <cp:revision>137</cp:revision>
  <dcterms:created xsi:type="dcterms:W3CDTF">2023-05-12T12:18:23Z</dcterms:created>
  <dcterms:modified xsi:type="dcterms:W3CDTF">2023-12-20T08:48:52Z</dcterms:modified>
</cp:coreProperties>
</file>